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919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81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87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79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69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630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997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48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C0F54-674B-4E94-9645-BC11649D5FA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33C1-BFD6-49B6-A0F6-89EC184E8E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74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Korea Płd. jako przeciwnik ideologiczny KRL-D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539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7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Comparison</a:t>
            </a:r>
            <a:r>
              <a:rPr lang="pl-PL" dirty="0" smtClean="0"/>
              <a:t> of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Koreas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113" y="684742"/>
            <a:ext cx="7067774" cy="6173258"/>
          </a:xfrm>
        </p:spPr>
      </p:pic>
    </p:spTree>
    <p:extLst>
      <p:ext uri="{BB962C8B-B14F-4D97-AF65-F5344CB8AC3E}">
        <p14:creationId xmlns:p14="http://schemas.microsoft.com/office/powerpoint/2010/main" val="2259580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0004"/>
          </a:xfrm>
        </p:spPr>
        <p:txBody>
          <a:bodyPr/>
          <a:lstStyle/>
          <a:p>
            <a:pPr algn="ctr"/>
            <a:r>
              <a:rPr lang="pl-PL" dirty="0" err="1" smtClean="0"/>
              <a:t>Comparison</a:t>
            </a:r>
            <a:r>
              <a:rPr lang="pl-PL" dirty="0" smtClean="0"/>
              <a:t> of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Koreas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3" y="608984"/>
            <a:ext cx="5056094" cy="6249016"/>
          </a:xfrm>
        </p:spPr>
      </p:pic>
      <p:pic>
        <p:nvPicPr>
          <p:cNvPr id="2050" name="Picture 2" descr="220px-Korea_at_nigh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325" y="608985"/>
            <a:ext cx="6394342" cy="624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 descr="North Koreans re a very short people, most likely from malnutri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802" y="0"/>
            <a:ext cx="2933962" cy="3563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4289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3792"/>
          </a:xfrm>
        </p:spPr>
        <p:txBody>
          <a:bodyPr/>
          <a:lstStyle/>
          <a:p>
            <a:pPr algn="ctr"/>
            <a:r>
              <a:rPr lang="pl-PL" dirty="0" err="1" smtClean="0"/>
              <a:t>North</a:t>
            </a:r>
            <a:r>
              <a:rPr lang="pl-PL" dirty="0" smtClean="0"/>
              <a:t> </a:t>
            </a:r>
            <a:r>
              <a:rPr lang="pl-PL" dirty="0" err="1" smtClean="0"/>
              <a:t>Korean</a:t>
            </a:r>
            <a:r>
              <a:rPr lang="pl-PL" dirty="0" smtClean="0"/>
              <a:t> </a:t>
            </a:r>
            <a:r>
              <a:rPr lang="pl-PL" dirty="0" err="1" smtClean="0"/>
              <a:t>exports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881" y="752735"/>
            <a:ext cx="7130237" cy="6105265"/>
          </a:xfrm>
        </p:spPr>
      </p:pic>
    </p:spTree>
    <p:extLst>
      <p:ext uri="{BB962C8B-B14F-4D97-AF65-F5344CB8AC3E}">
        <p14:creationId xmlns:p14="http://schemas.microsoft.com/office/powerpoint/2010/main" val="114089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rc_mi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918" y="0"/>
            <a:ext cx="9708776" cy="686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845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53034"/>
          </a:xfrm>
        </p:spPr>
        <p:txBody>
          <a:bodyPr/>
          <a:lstStyle/>
          <a:p>
            <a:pPr algn="ctr"/>
            <a:r>
              <a:rPr lang="pl-PL" dirty="0" err="1" smtClean="0"/>
              <a:t>China’s</a:t>
            </a:r>
            <a:r>
              <a:rPr lang="pl-PL" dirty="0" smtClean="0"/>
              <a:t> role in </a:t>
            </a:r>
            <a:r>
              <a:rPr lang="pl-PL" dirty="0" err="1" smtClean="0"/>
              <a:t>North</a:t>
            </a:r>
            <a:r>
              <a:rPr lang="pl-PL" dirty="0" smtClean="0"/>
              <a:t> </a:t>
            </a:r>
            <a:r>
              <a:rPr lang="pl-PL" dirty="0" err="1" smtClean="0"/>
              <a:t>Korean</a:t>
            </a:r>
            <a:r>
              <a:rPr lang="pl-PL" dirty="0" smtClean="0"/>
              <a:t> </a:t>
            </a:r>
            <a:r>
              <a:rPr lang="pl-PL" dirty="0" err="1" smtClean="0"/>
              <a:t>affairs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09" y="753035"/>
            <a:ext cx="6669581" cy="6127677"/>
          </a:xfrm>
        </p:spPr>
      </p:pic>
    </p:spTree>
    <p:extLst>
      <p:ext uri="{BB962C8B-B14F-4D97-AF65-F5344CB8AC3E}">
        <p14:creationId xmlns:p14="http://schemas.microsoft.com/office/powerpoint/2010/main" val="409627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8489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Political</a:t>
            </a:r>
            <a:r>
              <a:rPr lang="pl-PL" dirty="0" smtClean="0"/>
              <a:t> </a:t>
            </a:r>
            <a:r>
              <a:rPr lang="pl-PL" dirty="0" err="1" smtClean="0"/>
              <a:t>actors</a:t>
            </a:r>
            <a:r>
              <a:rPr lang="pl-PL" dirty="0" smtClean="0"/>
              <a:t>’ stance </a:t>
            </a:r>
            <a:r>
              <a:rPr lang="pl-PL" dirty="0" err="1" smtClean="0"/>
              <a:t>towards</a:t>
            </a:r>
            <a:r>
              <a:rPr lang="pl-PL" dirty="0" smtClean="0"/>
              <a:t> the </a:t>
            </a:r>
            <a:r>
              <a:rPr lang="pl-PL" dirty="0" err="1" smtClean="0"/>
              <a:t>Korean</a:t>
            </a:r>
            <a:r>
              <a:rPr lang="pl-PL" dirty="0" smtClean="0"/>
              <a:t> </a:t>
            </a:r>
            <a:r>
              <a:rPr lang="pl-PL" dirty="0" err="1" smtClean="0"/>
              <a:t>conflict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994" y="688489"/>
            <a:ext cx="7984011" cy="6157162"/>
          </a:xfrm>
        </p:spPr>
      </p:pic>
    </p:spTree>
    <p:extLst>
      <p:ext uri="{BB962C8B-B14F-4D97-AF65-F5344CB8AC3E}">
        <p14:creationId xmlns:p14="http://schemas.microsoft.com/office/powerpoint/2010/main" val="73917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87274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Korea Płd. jako przeciwnik ideologiczny KRL-D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87274"/>
            <a:ext cx="12192000" cy="6470725"/>
          </a:xfrm>
        </p:spPr>
        <p:txBody>
          <a:bodyPr>
            <a:normAutofit fontScale="77500" lnSpcReduction="20000"/>
          </a:bodyPr>
          <a:lstStyle/>
          <a:p>
            <a:pPr algn="just" hangingPunct="0"/>
            <a:endParaRPr lang="pl-PL" dirty="0" smtClean="0"/>
          </a:p>
          <a:p>
            <a:pPr algn="just" hangingPunct="0"/>
            <a:r>
              <a:rPr lang="pl-PL" dirty="0" smtClean="0"/>
              <a:t>Działania </a:t>
            </a:r>
            <a:r>
              <a:rPr lang="pl-PL" dirty="0" err="1" smtClean="0"/>
              <a:t>Phyŏngyangu</a:t>
            </a:r>
            <a:r>
              <a:rPr lang="pl-PL" dirty="0" smtClean="0"/>
              <a:t> w </a:t>
            </a:r>
            <a:r>
              <a:rPr lang="pl-PL" dirty="0"/>
              <a:t>tej </a:t>
            </a:r>
            <a:r>
              <a:rPr lang="pl-PL" dirty="0" smtClean="0"/>
              <a:t>sferze przez wiele lat były prowadzone bardzo intensywnie </a:t>
            </a:r>
            <a:r>
              <a:rPr lang="pl-PL" dirty="0"/>
              <a:t>jako najmniej „kapitałochłonne” od strony finansowej, natomiast najbardziej nośne propagandowo, zarówno wobec ludności samej KRL-D ze względu na </a:t>
            </a:r>
            <a:r>
              <a:rPr lang="pl-PL" dirty="0" smtClean="0"/>
              <a:t>konieczność utrzymywania </a:t>
            </a:r>
            <a:r>
              <a:rPr lang="pl-PL" dirty="0"/>
              <a:t>jej w stanie ciągłego zagrożenia i przez to uległości wobec systemu i reżymu, jak też wobec czołowych zagranicznych adwersarzy politycznych, najczęściej przesadnie (lub nawet histerycznie) reagujących na wszelkie przejawy irytacji i groźby ze strony Korei Płn.    </a:t>
            </a:r>
          </a:p>
          <a:p>
            <a:pPr algn="just" hangingPunct="0"/>
            <a:r>
              <a:rPr lang="pl-PL" dirty="0" smtClean="0"/>
              <a:t>Korea Płn. kierowała się i kieruje własnym</a:t>
            </a:r>
            <a:r>
              <a:rPr lang="pl-PL" dirty="0"/>
              <a:t>, specyficznym „systemem wartości</a:t>
            </a:r>
            <a:r>
              <a:rPr lang="pl-PL" dirty="0" smtClean="0"/>
              <a:t>”, który nie przylega do żadnego uniwersalnego wzorca.   </a:t>
            </a:r>
            <a:endParaRPr lang="pl-PL" dirty="0"/>
          </a:p>
          <a:p>
            <a:pPr algn="just" hangingPunct="0"/>
            <a:r>
              <a:rPr lang="pl-PL" dirty="0" smtClean="0"/>
              <a:t>W </a:t>
            </a:r>
            <a:r>
              <a:rPr lang="pl-PL" dirty="0"/>
              <a:t>państwie, które oficjalnie uważa się za kraj „wzorcowego socjalizmu”, „jutrzenkę nadziei” i „raj na ziemi” ideologia zawsze znaczyła wiele, a potężny front </a:t>
            </a:r>
            <a:r>
              <a:rPr lang="pl-PL" dirty="0" smtClean="0"/>
              <a:t>propagandowo-ideologiczny </a:t>
            </a:r>
            <a:r>
              <a:rPr lang="pl-PL" dirty="0"/>
              <a:t>partii, </a:t>
            </a:r>
            <a:r>
              <a:rPr lang="pl-PL" dirty="0" smtClean="0"/>
              <a:t>państwa i armii zawsze </a:t>
            </a:r>
            <a:r>
              <a:rPr lang="pl-PL" dirty="0"/>
              <a:t>odgrywał dominującą rolę w budowie nowego ładu politycznego. Nieprzypadkowo </a:t>
            </a:r>
            <a:r>
              <a:rPr lang="pl-PL" dirty="0" smtClean="0"/>
              <a:t>północnokoreańscy </a:t>
            </a:r>
            <a:r>
              <a:rPr lang="pl-PL" dirty="0"/>
              <a:t>liderzy także w swej działalności zewnętrznej środkom i metodom ideologicznej perswazji poświęcali nadzwyczaj wiele uwagi. </a:t>
            </a:r>
          </a:p>
          <a:p>
            <a:pPr algn="just" hangingPunct="0"/>
            <a:r>
              <a:rPr lang="pl-PL" dirty="0" smtClean="0"/>
              <a:t>Po </a:t>
            </a:r>
            <a:r>
              <a:rPr lang="pl-PL" dirty="0"/>
              <a:t>zakończeniu wojny koreańskiej w 1953 r., w wyniku której zjednoczeniowe plany Kim Ir-</a:t>
            </a:r>
            <a:r>
              <a:rPr lang="pl-PL" dirty="0" err="1"/>
              <a:t>sena</a:t>
            </a:r>
            <a:r>
              <a:rPr lang="pl-PL" dirty="0"/>
              <a:t> legły w gruzach, a wojna z tego punktu widzenia była przegrana, urzędowa propaganda zastosowała metodę, która przejdzie do klasyki politycznej i ideologicznej mistyfikacji. Stało się oto tak, że wojnę przegraną postanowiono ogłosić „wygraną”, agresora zamieniono na „obrońcę”, a wyzwolicieli - w „najeźdźców”. Również przegrany wódz w propagandowym przekazie okazał się „wielkim zwycięzcą” i „niezwyciężonym pogromcą”, którego skronie przyozdabia zwycięski wawrzyn. Ten nieprawdopodobny zabieg socjotechniczny okazał się na tyle skuteczny, użyteczny i politycznie wydajny, że wkrótce stał się modelowym przykładem zamiany politycznych klęsk w </a:t>
            </a:r>
            <a:r>
              <a:rPr lang="pl-PL" dirty="0" smtClean="0"/>
              <a:t>propagandowy sukces i ideologiczne zwycięstwo.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26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41063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Korea Płd. jako przeciwnik ideologiczny KRL-D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41064"/>
            <a:ext cx="12192000" cy="6416936"/>
          </a:xfrm>
        </p:spPr>
        <p:txBody>
          <a:bodyPr>
            <a:normAutofit fontScale="77500" lnSpcReduction="20000"/>
          </a:bodyPr>
          <a:lstStyle/>
          <a:p>
            <a:pPr hangingPunct="0"/>
            <a:endParaRPr lang="pl-PL" dirty="0" smtClean="0"/>
          </a:p>
          <a:p>
            <a:pPr algn="just" hangingPunct="0"/>
            <a:r>
              <a:rPr lang="pl-PL" sz="3000" dirty="0" smtClean="0"/>
              <a:t>U </a:t>
            </a:r>
            <a:r>
              <a:rPr lang="pl-PL" sz="3000" dirty="0"/>
              <a:t>progu lat 60-ych komunistyczna KRL-D nie tylko wygrywała w ekonomicznej rywalizacji z kapitalistycznym Południem (co dziś wydaje się nieprawdopodobne), ale na tle pogrążonego w kryzysie sąsiada jawiła się jako kraj stabilny, spójny wewnętrznie i prężny gospodarczo. </a:t>
            </a:r>
            <a:r>
              <a:rPr lang="pl-PL" sz="3000" dirty="0" smtClean="0"/>
              <a:t>Ówczesna </a:t>
            </a:r>
            <a:r>
              <a:rPr lang="pl-PL" sz="3000" dirty="0"/>
              <a:t>przewaga militarna Północy nad Południem, mocne więzi wojskowe i polityczne z Moskwą i Pekinem kazały wierzyć Kim Ir-</a:t>
            </a:r>
            <a:r>
              <a:rPr lang="pl-PL" sz="3000" dirty="0" err="1"/>
              <a:t>senowi</a:t>
            </a:r>
            <a:r>
              <a:rPr lang="pl-PL" sz="3000" dirty="0"/>
              <a:t>, że sprawa zjednoczenia podzielonej </a:t>
            </a:r>
            <a:r>
              <a:rPr lang="pl-PL" sz="3000" dirty="0" smtClean="0"/>
              <a:t>ojczyzny </a:t>
            </a:r>
            <a:r>
              <a:rPr lang="pl-PL" sz="3000" dirty="0"/>
              <a:t>to nadal kwestia bliskiej przyszłości. </a:t>
            </a:r>
          </a:p>
          <a:p>
            <a:pPr algn="just" hangingPunct="0"/>
            <a:r>
              <a:rPr lang="pl-PL" sz="3000" dirty="0"/>
              <a:t>Stąd też wypływała wielka rola i nie mniejsze oczekiwania wobec urzędowej propagandy i ideologicznej dywersji. Pamiętajmy bowiem, że północnokoreańscy liderzy, gdy mówili o pokojowym zjednoczeniu Korei, </a:t>
            </a:r>
            <a:r>
              <a:rPr lang="pl-PL" sz="3000" dirty="0" smtClean="0"/>
              <a:t>to w </a:t>
            </a:r>
            <a:r>
              <a:rPr lang="pl-PL" sz="3000" dirty="0"/>
              <a:t>rzeczywistości myśleli głównie o siłowym podbiciu Południa poprzez jawną agresję lub eksport rewolucji, która miałaby wymusić północnokoreańską interwencję na </a:t>
            </a:r>
            <a:r>
              <a:rPr lang="pl-PL" sz="3000" dirty="0" smtClean="0"/>
              <a:t>Południu i zaprowadzenie komunistycznych porządków. </a:t>
            </a:r>
            <a:r>
              <a:rPr lang="pl-PL" sz="3000" dirty="0"/>
              <a:t>Dlatego też wszelkie propozycje pokojowe </a:t>
            </a:r>
            <a:r>
              <a:rPr lang="pl-PL" sz="3000" dirty="0" err="1" smtClean="0"/>
              <a:t>Phyŏngyangu</a:t>
            </a:r>
            <a:r>
              <a:rPr lang="pl-PL" sz="3000" dirty="0" smtClean="0"/>
              <a:t>  </a:t>
            </a:r>
            <a:r>
              <a:rPr lang="pl-PL" sz="3000" dirty="0"/>
              <a:t>nigdy nie stanowiły </a:t>
            </a:r>
            <a:r>
              <a:rPr lang="pl-PL" sz="3000" dirty="0" smtClean="0"/>
              <a:t>żadnego alternatywnego rozwiązania </a:t>
            </a:r>
            <a:r>
              <a:rPr lang="pl-PL" sz="3000" dirty="0"/>
              <a:t>wobec zbrojnego podboju. Wprost przeciwnie: wszystkie owe „apele”, „historyczne propozycje”, „nowe inicjatywy” i „przełomowe plany” były </a:t>
            </a:r>
            <a:r>
              <a:rPr lang="pl-PL" sz="3000" dirty="0" smtClean="0"/>
              <a:t>tylko </a:t>
            </a:r>
            <a:r>
              <a:rPr lang="pl-PL" sz="3000" dirty="0"/>
              <a:t>propagandowym zagraniem, obliczonym na pozyskanie przychylności zagranicznej opinii publicznej i delektowanie się sukcesami celów doraźnych w polityce wewnętrznej. Nieprzypadkowo zatem zdecydowana większość owych „pokojowych propozycji” była tak sformułowana i zawierała takie postulaty, że automatycznie wykluczała wszelki dialog i ewentualne porozumienia. </a:t>
            </a:r>
          </a:p>
          <a:p>
            <a:pPr algn="just" hangingPunct="0"/>
            <a:r>
              <a:rPr lang="pl-PL" sz="3000" dirty="0"/>
              <a:t>W walce politycznej o siłowe zjednoczenie Korei przywódcy północnokoreańscy szczególną rolę przyznali dywersji ideologicznej i politycznej, na której potrzeby rozbudowali nieprawdopodobnie potężny aparat </a:t>
            </a:r>
            <a:r>
              <a:rPr lang="pl-PL" sz="3000" dirty="0" smtClean="0"/>
              <a:t>propagandowo-dywersyjny</a:t>
            </a:r>
            <a:r>
              <a:rPr lang="pl-PL" sz="3000" dirty="0"/>
              <a:t>, pozostający w absolutnej dysproporcji do możliwości, wpływów i pozycji państwa na arenie międzynarodowej. </a:t>
            </a:r>
          </a:p>
        </p:txBody>
      </p:sp>
    </p:spTree>
    <p:extLst>
      <p:ext uri="{BB962C8B-B14F-4D97-AF65-F5344CB8AC3E}">
        <p14:creationId xmlns:p14="http://schemas.microsoft.com/office/powerpoint/2010/main" val="269221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98032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Korea Płd. jako przeciwnik ideologiczny KRL-D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398032"/>
            <a:ext cx="12192000" cy="6459967"/>
          </a:xfrm>
        </p:spPr>
        <p:txBody>
          <a:bodyPr>
            <a:normAutofit fontScale="85000" lnSpcReduction="20000"/>
          </a:bodyPr>
          <a:lstStyle/>
          <a:p>
            <a:pPr hangingPunct="0"/>
            <a:endParaRPr lang="pl-PL" dirty="0" smtClean="0"/>
          </a:p>
          <a:p>
            <a:pPr algn="just" hangingPunct="0"/>
            <a:r>
              <a:rPr lang="pl-PL" dirty="0" smtClean="0"/>
              <a:t>Głównym </a:t>
            </a:r>
            <a:r>
              <a:rPr lang="pl-PL" dirty="0"/>
              <a:t>celem politycznej i ideologicznej dywersji </a:t>
            </a:r>
            <a:r>
              <a:rPr lang="pl-PL" dirty="0" err="1" smtClean="0"/>
              <a:t>Phyŏngyangu</a:t>
            </a:r>
            <a:r>
              <a:rPr lang="pl-PL" dirty="0" smtClean="0"/>
              <a:t> </a:t>
            </a:r>
            <a:r>
              <a:rPr lang="pl-PL" dirty="0"/>
              <a:t>było niedopuszczenie lub wręcz uniemożliwienie odszyfrowania prawdziwych zamierzeń, intencji, działań i nastrojów północnokoreańskich liderów w realizacji ich aktów w polityce zewnętrznej. </a:t>
            </a:r>
          </a:p>
          <a:p>
            <a:pPr algn="just" hangingPunct="0"/>
            <a:r>
              <a:rPr lang="pl-PL" dirty="0"/>
              <a:t>Klasycznym przykładem takich działań było zasypywanie strony przeciwnej lawiną pokojowych propozycji, apeli i wezwań do dialogu w sytuacji, gdy dokładnie w tym samym czasie przeprowadzano zmasowaną akcję wysyłania na Południe grup sabotażowych i przygotowywano szczegółowe plany fizycznego zgładzenia przywódców południowokoreańskich, do których równolegle wysyłano sygnały o pokojowych zamiarach i jak najbardziej „uczciwych” intencjach. </a:t>
            </a:r>
          </a:p>
          <a:p>
            <a:pPr algn="just" hangingPunct="0"/>
            <a:r>
              <a:rPr lang="pl-PL" dirty="0"/>
              <a:t>W tej sytuacji celem politycznej i propagandowej dywersji było nie tylko uniemożliwienie rozszyfrowania prawdziwych intencji władz w Phenianie, ale także świadome „zasianie niepewności w obozie wroga”, „dezinformacja”, „uśpienie czujności przeciwnika” i uczynienie własnej gry politycznej niespójnej i nieczytelnej dla przeciwnika. </a:t>
            </a:r>
          </a:p>
          <a:p>
            <a:pPr algn="just" hangingPunct="0"/>
            <a:r>
              <a:rPr lang="pl-PL" dirty="0"/>
              <a:t>W tej zamierzonej mistyfikacji propagandowej ważną rolę odgrywało też kreowanie wizerunków </a:t>
            </a:r>
            <a:r>
              <a:rPr lang="pl-PL" dirty="0" smtClean="0"/>
              <a:t>liderów </a:t>
            </a:r>
            <a:r>
              <a:rPr lang="pl-PL" dirty="0"/>
              <a:t>KRL-D raz jako wielkich apostołów pokoju i orędowników dialogu, a innym razem – jak to ma miejsce w epoce Kim </a:t>
            </a:r>
            <a:r>
              <a:rPr lang="pl-PL" dirty="0" err="1" smtClean="0"/>
              <a:t>Jŏng-ila</a:t>
            </a:r>
            <a:r>
              <a:rPr lang="pl-PL" dirty="0" smtClean="0"/>
              <a:t> </a:t>
            </a:r>
            <a:r>
              <a:rPr lang="pl-PL" dirty="0"/>
              <a:t>- jako zdesperowanych szaleńców, nieobliczalnych, fanatycznych i złośliwych, którzy w chwili zagrożenia, nacisku lub słabości nie zawahają się przed wysadzeniem świata w powietrze. Tu </a:t>
            </a:r>
            <a:r>
              <a:rPr lang="pl-PL" dirty="0" smtClean="0"/>
              <a:t>leżał </a:t>
            </a:r>
            <a:r>
              <a:rPr lang="pl-PL" dirty="0"/>
              <a:t>klucz do zrozumienia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Kim </a:t>
            </a:r>
            <a:r>
              <a:rPr lang="pl-PL" dirty="0" err="1" smtClean="0"/>
              <a:t>Jŏng-ila</a:t>
            </a:r>
            <a:r>
              <a:rPr lang="pl-PL" dirty="0"/>
              <a:t>, jego częstego pojawiania się i znikania na scenie politycznej i nagłego wycofywania się z wcześniej zgłaszanych propozycji, kluczenia, przyspieszania i opóźniania, nadinterpretacji zdarzeń i przekręcania oczywistych faktów. </a:t>
            </a:r>
          </a:p>
        </p:txBody>
      </p:sp>
    </p:spTree>
    <p:extLst>
      <p:ext uri="{BB962C8B-B14F-4D97-AF65-F5344CB8AC3E}">
        <p14:creationId xmlns:p14="http://schemas.microsoft.com/office/powerpoint/2010/main" val="10733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30305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Korea Płd. jako przeciwnik ideologiczny KRL-D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30306"/>
            <a:ext cx="12192000" cy="6427694"/>
          </a:xfrm>
        </p:spPr>
        <p:txBody>
          <a:bodyPr>
            <a:normAutofit fontScale="77500" lnSpcReduction="20000"/>
          </a:bodyPr>
          <a:lstStyle/>
          <a:p>
            <a:pPr marL="0" indent="0" algn="just" hangingPunct="0">
              <a:buNone/>
            </a:pPr>
            <a:r>
              <a:rPr lang="pl-PL" dirty="0" smtClean="0"/>
              <a:t>Główne </a:t>
            </a:r>
            <a:r>
              <a:rPr lang="pl-PL" dirty="0"/>
              <a:t>cele dywersyjno-propagandowych działań Phenianu wobec świata zewnętrznego sprowadzają się do: </a:t>
            </a:r>
          </a:p>
          <a:p>
            <a:pPr lvl="0" algn="just" hangingPunct="0"/>
            <a:r>
              <a:rPr lang="pl-PL" dirty="0"/>
              <a:t>Ukrycia przed społecznością międzynarodową rzeczywistych celów i zamierzeń polityki KRL-D. </a:t>
            </a:r>
            <a:r>
              <a:rPr lang="pl-PL" dirty="0" smtClean="0"/>
              <a:t>Świat </a:t>
            </a:r>
            <a:r>
              <a:rPr lang="pl-PL" dirty="0"/>
              <a:t>ma po prostu wiedzieć o niej jak najmniej, a jeśli już, to tylko tyle, ile Korea Płn. zechce ujawnić. A to, co jest ujawniane, podlega ścisłej reglamentacji i służy jasno określonym </a:t>
            </a:r>
            <a:r>
              <a:rPr lang="pl-PL" dirty="0" smtClean="0"/>
              <a:t>celom. </a:t>
            </a:r>
            <a:endParaRPr lang="pl-PL" dirty="0"/>
          </a:p>
          <a:p>
            <a:pPr lvl="0" algn="just" hangingPunct="0"/>
            <a:r>
              <a:rPr lang="pl-PL" dirty="0"/>
              <a:t>W stosunku do swojego głównego przeciwnika i rywala – Korei Południowej – skala dywersji propagandowo-ideologicznej zmieniała się i zmienia w zależności od aktualnych potrzeb władz w Phenianie i ogólnej atmosfery w relacjach </a:t>
            </a:r>
            <a:r>
              <a:rPr lang="pl-PL" dirty="0" err="1"/>
              <a:t>międzykoreańskich</a:t>
            </a:r>
            <a:r>
              <a:rPr lang="pl-PL" dirty="0"/>
              <a:t>. Również zastosowane i wykorzystane narzędzia dywersji ideologicznej i politycznej ulegają permanentnym zmianom i modyfikacjom: od zmasowanej akcji propagandowej do obalania legalnych władz suwerennego państwa z wykorzystaniem wszystkich dostępnych środków, poprzez akcje ulotkowe, przerzut nielegalnej literatury, specjalne audycje dla rodaków na Południu emitowane przez Radio </a:t>
            </a:r>
            <a:r>
              <a:rPr lang="pl-PL" dirty="0" err="1" smtClean="0"/>
              <a:t>Phyŏngyang</a:t>
            </a:r>
            <a:r>
              <a:rPr lang="pl-PL" dirty="0" smtClean="0"/>
              <a:t>, </a:t>
            </a:r>
            <a:r>
              <a:rPr lang="pl-PL" dirty="0"/>
              <a:t>propagandowe głośniki na linii demarkacyjnej (które przez 24 godziny słowem i pieśnią nawoływały ludność Południa do powstania przeciwko „marionetkowej klice” w Seulu i dopiero w połowie 2004 r. zostały zdemontowane), powoływanie na Południu licznych organizacji, związków i klubów dyskusyjnych, a nawet podziemnych partii politycznych, które miały zagrzewać ludność Południa do działań przeciwko własnemu państwu. Na działalność tę </a:t>
            </a:r>
            <a:r>
              <a:rPr lang="pl-PL" dirty="0" err="1" smtClean="0"/>
              <a:t>Phyŏngyang</a:t>
            </a:r>
            <a:r>
              <a:rPr lang="pl-PL" dirty="0" smtClean="0"/>
              <a:t> </a:t>
            </a:r>
            <a:r>
              <a:rPr lang="pl-PL" dirty="0"/>
              <a:t>przeznacza miliony dolarów, nie bacząc na tragiczną sytuację ekonomiczną kraju, nędzę i niedożywienie lub wręcz głód ludności. </a:t>
            </a:r>
          </a:p>
          <a:p>
            <a:pPr lvl="0" algn="just" hangingPunct="0"/>
            <a:r>
              <a:rPr lang="pl-PL" dirty="0"/>
              <a:t>W celu pozyskania przychylności światowej opinii publicznej dla swojej polityki </a:t>
            </a:r>
            <a:r>
              <a:rPr lang="pl-PL" dirty="0" err="1" smtClean="0"/>
              <a:t>Phyŏngyang</a:t>
            </a:r>
            <a:r>
              <a:rPr lang="pl-PL" dirty="0" smtClean="0"/>
              <a:t> </a:t>
            </a:r>
            <a:r>
              <a:rPr lang="pl-PL" dirty="0"/>
              <a:t>instaluje w wielu krajach Towarzystwa Przyjaźni z Koreą Północną, stowarzyszenia w walce narodu koreańskiego lub inne organizacje, które mają promować północnokoreański punkt widzenia na najważniejsze problemy świata. Nagminnym zjawiskiem jest także inspirowanie zawodowych sekcji różnych działających w KRL-D organizacji. Obecnie najbardziej rozpowszechniona jest działalność zawodowych sekcji tzw. Stowarzyszeń Naukowców Społecznych KRL-D, które ma swoje oficjalne przedstawicielstwa w kilkunastu państwach </a:t>
            </a:r>
            <a:r>
              <a:rPr lang="pl-PL" dirty="0" smtClean="0"/>
              <a:t>świata. 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69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98" y="0"/>
            <a:ext cx="12166002" cy="44106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Korea Płd. jako przeciwnik ideologiczny KRL-D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41064"/>
            <a:ext cx="12192000" cy="6416936"/>
          </a:xfrm>
        </p:spPr>
        <p:txBody>
          <a:bodyPr>
            <a:normAutofit fontScale="92500" lnSpcReduction="20000"/>
          </a:bodyPr>
          <a:lstStyle/>
          <a:p>
            <a:pPr lvl="0" algn="just" hangingPunct="0"/>
            <a:r>
              <a:rPr lang="pl-PL" dirty="0" smtClean="0"/>
              <a:t>Oddzielnym </a:t>
            </a:r>
            <a:r>
              <a:rPr lang="pl-PL" dirty="0"/>
              <a:t>zagadnieniem jest międzynarodowa działalność tzw. światowej sieci kół studiowania idei </a:t>
            </a:r>
            <a:r>
              <a:rPr lang="pl-PL" i="1" dirty="0" err="1" smtClean="0"/>
              <a:t>dżuczhe</a:t>
            </a:r>
            <a:r>
              <a:rPr lang="pl-PL" dirty="0" smtClean="0"/>
              <a:t>. </a:t>
            </a:r>
            <a:r>
              <a:rPr lang="pl-PL" dirty="0"/>
              <a:t>Od połowy lat 60-ych </a:t>
            </a:r>
            <a:r>
              <a:rPr lang="pl-PL" dirty="0" smtClean="0"/>
              <a:t>inspirowały </a:t>
            </a:r>
            <a:r>
              <a:rPr lang="pl-PL" dirty="0"/>
              <a:t>powstawanie owej sieci, która zaczęła odgrywać nieformalną rolę nowej, „kimirsenowskiej międzynarodówki </a:t>
            </a:r>
            <a:r>
              <a:rPr lang="pl-PL" dirty="0" smtClean="0"/>
              <a:t>komunistycznej</a:t>
            </a:r>
            <a:r>
              <a:rPr lang="pl-PL" dirty="0"/>
              <a:t>”. Organizacyjny rozmach, zasięg działalności i propagandowy rozgłos wskazywały na to, że władze w </a:t>
            </a:r>
            <a:r>
              <a:rPr lang="pl-PL" dirty="0" err="1" smtClean="0"/>
              <a:t>Phyŏngyangu</a:t>
            </a:r>
            <a:r>
              <a:rPr lang="pl-PL" dirty="0" smtClean="0"/>
              <a:t> przywiązywały </a:t>
            </a:r>
            <a:r>
              <a:rPr lang="pl-PL" dirty="0"/>
              <a:t>do tej działalności wyjątkowo ważną rolę. Szczegółowa analiza działalności tego ruchu dowodzi, że od zarania jego powstania Phenian miał wobec niego ściśle określone oczekiwania i stawiał przed nim nie mniej ważne cele </a:t>
            </a:r>
            <a:r>
              <a:rPr lang="pl-PL" dirty="0" smtClean="0"/>
              <a:t>polityczne.  </a:t>
            </a:r>
            <a:endParaRPr lang="pl-PL" dirty="0"/>
          </a:p>
          <a:p>
            <a:pPr lvl="0" algn="just" hangingPunct="0"/>
            <a:r>
              <a:rPr lang="pl-PL" dirty="0"/>
              <a:t>Propagowanie własnej i niezależnej drogi do </a:t>
            </a:r>
            <a:r>
              <a:rPr lang="pl-PL" dirty="0" smtClean="0"/>
              <a:t>socjalizmu </a:t>
            </a:r>
            <a:r>
              <a:rPr lang="pl-PL" dirty="0"/>
              <a:t>w okresie narastających napięć na linii Moskwa – </a:t>
            </a:r>
            <a:r>
              <a:rPr lang="pl-PL" dirty="0" smtClean="0"/>
              <a:t>Pekin. </a:t>
            </a:r>
            <a:endParaRPr lang="pl-PL" dirty="0"/>
          </a:p>
          <a:p>
            <a:pPr lvl="0" algn="just" hangingPunct="0"/>
            <a:r>
              <a:rPr lang="pl-PL" dirty="0"/>
              <a:t>Prezentowanie światu KRL-D jako niezawisłego i suwerennego </a:t>
            </a:r>
            <a:r>
              <a:rPr lang="pl-PL" dirty="0" smtClean="0"/>
              <a:t>państwa komunistycznego</a:t>
            </a:r>
            <a:r>
              <a:rPr lang="pl-PL" dirty="0"/>
              <a:t>, które </a:t>
            </a:r>
            <a:r>
              <a:rPr lang="pl-PL" dirty="0" smtClean="0"/>
              <a:t>osiągnęło </a:t>
            </a:r>
            <a:r>
              <a:rPr lang="pl-PL" dirty="0"/>
              <a:t>ową suwerenność i </a:t>
            </a:r>
            <a:r>
              <a:rPr lang="pl-PL" dirty="0" err="1"/>
              <a:t>desatelizację</a:t>
            </a:r>
            <a:r>
              <a:rPr lang="pl-PL" dirty="0"/>
              <a:t> dzięki własnej, oryginalnej idei politycznej i wielkości czynu krajowych </a:t>
            </a:r>
            <a:r>
              <a:rPr lang="pl-PL" dirty="0" smtClean="0"/>
              <a:t>liderów.</a:t>
            </a:r>
            <a:endParaRPr lang="pl-PL" dirty="0"/>
          </a:p>
          <a:p>
            <a:pPr lvl="0" algn="just" hangingPunct="0"/>
            <a:r>
              <a:rPr lang="pl-PL" dirty="0"/>
              <a:t>Międzynarodowy rozgłos wokół idei </a:t>
            </a:r>
            <a:r>
              <a:rPr lang="pl-PL" i="1" dirty="0" err="1" smtClean="0"/>
              <a:t>dżuczhe</a:t>
            </a:r>
            <a:r>
              <a:rPr lang="pl-PL" dirty="0" smtClean="0"/>
              <a:t> </a:t>
            </a:r>
            <a:r>
              <a:rPr lang="pl-PL" dirty="0"/>
              <a:t>był też ważnym elementem legitymizującym władzę </a:t>
            </a:r>
            <a:r>
              <a:rPr lang="pl-PL" dirty="0" err="1"/>
              <a:t>Kimów</a:t>
            </a:r>
            <a:r>
              <a:rPr lang="pl-PL" dirty="0"/>
              <a:t> wewnątrz kraju, a także pomagał w forsowaniu zupełnie nowych rozwiązań politycznych, gospodarczych i społecznych w okresie wielkiej transformacji ideologicznej w KRL-D. Propagandowa </a:t>
            </a:r>
            <a:r>
              <a:rPr lang="pl-PL" dirty="0" smtClean="0"/>
              <a:t>wrzawa </a:t>
            </a:r>
            <a:r>
              <a:rPr lang="pl-PL" dirty="0"/>
              <a:t>czyniona wokół idei </a:t>
            </a:r>
            <a:r>
              <a:rPr lang="pl-PL" i="1" dirty="0" err="1" smtClean="0"/>
              <a:t>dżuczhe</a:t>
            </a:r>
            <a:r>
              <a:rPr lang="pl-PL" dirty="0" smtClean="0"/>
              <a:t> na </a:t>
            </a:r>
            <a:r>
              <a:rPr lang="pl-PL" dirty="0"/>
              <a:t>forum międzynarodowym oraz podkreślana uniwersalność tej idei, </a:t>
            </a:r>
            <a:r>
              <a:rPr lang="pl-PL" dirty="0" smtClean="0"/>
              <a:t>atrakcyjność </a:t>
            </a:r>
            <a:r>
              <a:rPr lang="pl-PL" dirty="0"/>
              <a:t>i polityczna oryginalność wzmacniały autorytet ‘wielkiego wodza’ zarówno w wymiarze krajowym, jak i </a:t>
            </a:r>
            <a:r>
              <a:rPr lang="pl-PL" dirty="0" smtClean="0"/>
              <a:t>międzynarodowym.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018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19547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>Korea Płd. jako przeciwnik ideologiczny KRL-D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19548"/>
            <a:ext cx="12192000" cy="6438452"/>
          </a:xfrm>
        </p:spPr>
        <p:txBody>
          <a:bodyPr>
            <a:normAutofit fontScale="85000" lnSpcReduction="20000"/>
          </a:bodyPr>
          <a:lstStyle/>
          <a:p>
            <a:pPr lvl="0" algn="just" hangingPunct="0"/>
            <a:endParaRPr lang="pl-PL" dirty="0" smtClean="0"/>
          </a:p>
          <a:p>
            <a:pPr lvl="0" algn="just" hangingPunct="0"/>
            <a:r>
              <a:rPr lang="pl-PL" dirty="0" smtClean="0"/>
              <a:t>Masowe </a:t>
            </a:r>
            <a:r>
              <a:rPr lang="pl-PL" dirty="0"/>
              <a:t>zaangażowanie się w działalność „kimirsenowskiej międzynarodówki” ze strony wielkiej plejady uczonych, pisarzy, poetów, dziennikarzy, artystów i studentów z najbardziej egzotycznych państw i nie mniej egzotycznych uczelni na wszystkich kontynentach było odpowiednio nagłaśniane i popularyzowane, nabierając istotnego znaczenia w rozgrywce Kim Ir-</a:t>
            </a:r>
            <a:r>
              <a:rPr lang="pl-PL" dirty="0" err="1"/>
              <a:t>sena</a:t>
            </a:r>
            <a:r>
              <a:rPr lang="pl-PL" dirty="0"/>
              <a:t> z przeciwnikami rodzinnej sukcesji </a:t>
            </a:r>
            <a:r>
              <a:rPr lang="pl-PL" dirty="0" smtClean="0"/>
              <a:t>władzy. </a:t>
            </a:r>
            <a:endParaRPr lang="pl-PL" dirty="0"/>
          </a:p>
          <a:p>
            <a:pPr lvl="0" algn="just" hangingPunct="0"/>
            <a:r>
              <a:rPr lang="pl-PL" dirty="0" smtClean="0"/>
              <a:t>Nie sposób </a:t>
            </a:r>
            <a:r>
              <a:rPr lang="pl-PL" dirty="0"/>
              <a:t>nie dostrzec, że międzynarodowa działalność sieci kół i stowarzyszeń    badających idee </a:t>
            </a:r>
            <a:r>
              <a:rPr lang="pl-PL" i="1" dirty="0" err="1" smtClean="0"/>
              <a:t>dżuczhe</a:t>
            </a:r>
            <a:r>
              <a:rPr lang="pl-PL" dirty="0" smtClean="0"/>
              <a:t> </a:t>
            </a:r>
            <a:r>
              <a:rPr lang="pl-PL" dirty="0"/>
              <a:t>odgrywała także ważną rolę w rywalizacji </a:t>
            </a:r>
            <a:r>
              <a:rPr lang="pl-PL" dirty="0" err="1"/>
              <a:t>międzykoreańskiej</a:t>
            </a:r>
            <a:r>
              <a:rPr lang="pl-PL" dirty="0"/>
              <a:t>. Miała bowiem w intencji </a:t>
            </a:r>
            <a:r>
              <a:rPr lang="pl-PL" dirty="0" err="1" smtClean="0"/>
              <a:t>Phyŏngyangu</a:t>
            </a:r>
            <a:r>
              <a:rPr lang="pl-PL" dirty="0" smtClean="0"/>
              <a:t> </a:t>
            </a:r>
            <a:r>
              <a:rPr lang="pl-PL" dirty="0"/>
              <a:t>ukazywać narodowe, a nawet nacjonalistyczne korzenie przywództwa na Północy, które to </a:t>
            </a:r>
            <a:r>
              <a:rPr lang="pl-PL" dirty="0" smtClean="0"/>
              <a:t>przywództwo </a:t>
            </a:r>
            <a:r>
              <a:rPr lang="pl-PL" dirty="0"/>
              <a:t>w odróżnieniu od „południowokoreańskich marionetek” nie toleruje na swym terytorium żadnych obcych wojsk i baz, a o polityce kraju decyduje samodzielnie, niezależnie i na własne </a:t>
            </a:r>
            <a:r>
              <a:rPr lang="pl-PL" dirty="0" smtClean="0"/>
              <a:t>ryzyko. </a:t>
            </a:r>
            <a:endParaRPr lang="pl-PL" dirty="0"/>
          </a:p>
          <a:p>
            <a:pPr lvl="0" algn="just" hangingPunct="0"/>
            <a:r>
              <a:rPr lang="pl-PL" dirty="0"/>
              <a:t>„Kimirsenowska międzynarodówka” posłusznych klakierów stanowiła nadzwyczaj pożądane narzędzie w rękach polityków z Phenianu, bowiem pozwalała nie tylko instrumentalnie wykorzystać propagandową tubę, jaką bez wątpienia była międzynarodowa sieć towarzystw badania idei </a:t>
            </a:r>
            <a:r>
              <a:rPr lang="pl-PL" i="1" dirty="0" err="1" smtClean="0"/>
              <a:t>dżuczhe</a:t>
            </a:r>
            <a:r>
              <a:rPr lang="pl-PL" dirty="0" smtClean="0"/>
              <a:t>, </a:t>
            </a:r>
            <a:r>
              <a:rPr lang="pl-PL" dirty="0"/>
              <a:t>lecz także była niezwykle użytecznym kanałem komunikacji władz w </a:t>
            </a:r>
            <a:r>
              <a:rPr lang="pl-PL" dirty="0" err="1" smtClean="0"/>
              <a:t>Phyŏngyangu</a:t>
            </a:r>
            <a:r>
              <a:rPr lang="pl-PL" dirty="0" smtClean="0"/>
              <a:t> </a:t>
            </a:r>
            <a:r>
              <a:rPr lang="pl-PL" dirty="0"/>
              <a:t>z całym światem zewnętrznym. Było oto tak, że z powodu uwikłań międzynarodowych lub lęku przed </a:t>
            </a:r>
            <a:r>
              <a:rPr lang="pl-PL" dirty="0" smtClean="0"/>
              <a:t>oskarżeniami </a:t>
            </a:r>
            <a:r>
              <a:rPr lang="pl-PL" dirty="0"/>
              <a:t>o ideologiczne dewiacje Kim Ir-sen posługiwał się „międzynarodówką” w celu zasygnalizowania światu ważnych informacji lub nie mniej </a:t>
            </a:r>
            <a:r>
              <a:rPr lang="pl-PL" dirty="0" smtClean="0"/>
              <a:t>ważnych </a:t>
            </a:r>
            <a:r>
              <a:rPr lang="pl-PL" dirty="0"/>
              <a:t>działań. Funkcjonowanie owego zastępczego kanału informacyjnego było niezwykle ważne wobec totalnej blokady informacyjnej, jaką oficjalnie podtrzymywały władze w </a:t>
            </a:r>
            <a:r>
              <a:rPr lang="pl-PL" dirty="0" err="1" smtClean="0"/>
              <a:t>Phyŏngyangu</a:t>
            </a:r>
            <a:r>
              <a:rPr lang="pl-PL" dirty="0" smtClean="0"/>
              <a:t> </a:t>
            </a:r>
            <a:r>
              <a:rPr lang="pl-PL" dirty="0"/>
              <a:t>w komunikowaniu się ze światem zewnętrznym.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23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2578"/>
          </a:xfrm>
        </p:spPr>
        <p:txBody>
          <a:bodyPr>
            <a:noAutofit/>
          </a:bodyPr>
          <a:lstStyle/>
          <a:p>
            <a:pPr algn="ctr"/>
            <a:r>
              <a:rPr lang="pl-PL" sz="3200" dirty="0" smtClean="0"/>
              <a:t>Perspektywy </a:t>
            </a:r>
            <a:r>
              <a:rPr lang="pl-PL" sz="3200" dirty="0" err="1" smtClean="0"/>
              <a:t>reunifikacji</a:t>
            </a:r>
            <a:r>
              <a:rPr lang="pl-PL" sz="3200" dirty="0" smtClean="0"/>
              <a:t> na tle praktyki politycznej KRL-D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62578"/>
            <a:ext cx="12192000" cy="6395421"/>
          </a:xfrm>
        </p:spPr>
        <p:txBody>
          <a:bodyPr>
            <a:normAutofit lnSpcReduction="10000"/>
          </a:bodyPr>
          <a:lstStyle/>
          <a:p>
            <a:pPr marL="0" indent="0" algn="just" hangingPunct="0">
              <a:buNone/>
            </a:pPr>
            <a:r>
              <a:rPr lang="pl-PL" dirty="0"/>
              <a:t>Na podstawie </a:t>
            </a:r>
            <a:r>
              <a:rPr lang="pl-PL" dirty="0" smtClean="0"/>
              <a:t>faktografii </a:t>
            </a:r>
            <a:r>
              <a:rPr lang="pl-PL" dirty="0"/>
              <a:t>do charakterystycznych cech postępowania KRL-D w stosunkach z innymi państwami </a:t>
            </a:r>
            <a:r>
              <a:rPr lang="pl-PL" dirty="0" smtClean="0"/>
              <a:t>generalnie </a:t>
            </a:r>
            <a:r>
              <a:rPr lang="pl-PL" dirty="0"/>
              <a:t>na arenie międzynarodowej </a:t>
            </a:r>
            <a:r>
              <a:rPr lang="pl-PL" dirty="0" smtClean="0"/>
              <a:t>i w konkretnym przypadku z Koreą Płd. w perspektywie </a:t>
            </a:r>
            <a:r>
              <a:rPr lang="pl-PL" dirty="0" err="1" smtClean="0"/>
              <a:t>reunifikacji</a:t>
            </a:r>
            <a:r>
              <a:rPr lang="pl-PL" dirty="0" smtClean="0"/>
              <a:t> można </a:t>
            </a:r>
            <a:r>
              <a:rPr lang="pl-PL" dirty="0"/>
              <a:t>zaliczyć: </a:t>
            </a:r>
          </a:p>
          <a:p>
            <a:pPr algn="just" hangingPunct="0"/>
            <a:r>
              <a:rPr lang="pl-PL" dirty="0"/>
              <a:t> </a:t>
            </a:r>
            <a:r>
              <a:rPr lang="pl-PL" dirty="0" smtClean="0"/>
              <a:t>Samowolę </a:t>
            </a:r>
            <a:r>
              <a:rPr lang="pl-PL" dirty="0"/>
              <a:t>i programowe nierespektowanie porozumień, umów, ustaleń, zobowiązań i obietnic, zarówno dwustronnych, jak i </a:t>
            </a:r>
            <a:r>
              <a:rPr lang="pl-PL" dirty="0" smtClean="0"/>
              <a:t>międzynarodowych. </a:t>
            </a:r>
            <a:endParaRPr lang="pl-PL" dirty="0"/>
          </a:p>
          <a:p>
            <a:pPr lvl="0" algn="just" hangingPunct="0"/>
            <a:r>
              <a:rPr lang="pl-PL" dirty="0"/>
              <a:t>Głoszenie kłamstw w majestacie oficjalnych enuncjacji wbrew wszelkiej logice faktów i </a:t>
            </a:r>
            <a:r>
              <a:rPr lang="pl-PL" dirty="0" smtClean="0"/>
              <a:t>dowodów.</a:t>
            </a:r>
            <a:endParaRPr lang="pl-PL" dirty="0"/>
          </a:p>
          <a:p>
            <a:pPr lvl="0" algn="just" hangingPunct="0"/>
            <a:r>
              <a:rPr lang="pl-PL" dirty="0"/>
              <a:t>Sięganie po argumentację z zakresu prawa międzynarodowego tam, gdzie jest to dla KRL-D wygodne, a ignorowanie tego prawa wszędzie </a:t>
            </a:r>
            <a:r>
              <a:rPr lang="pl-PL" dirty="0" smtClean="0"/>
              <a:t>indziej. </a:t>
            </a:r>
            <a:endParaRPr lang="pl-PL" dirty="0"/>
          </a:p>
          <a:p>
            <a:pPr lvl="0" algn="just" hangingPunct="0"/>
            <a:r>
              <a:rPr lang="pl-PL" dirty="0"/>
              <a:t>Jawne stosowanie metod szantażu, dywersji i terroru w stosunkach </a:t>
            </a:r>
            <a:r>
              <a:rPr lang="pl-PL" dirty="0" smtClean="0"/>
              <a:t>międzynarodowych.  </a:t>
            </a:r>
            <a:endParaRPr lang="pl-PL" dirty="0"/>
          </a:p>
          <a:p>
            <a:pPr lvl="0" algn="just" hangingPunct="0"/>
            <a:r>
              <a:rPr lang="pl-PL" dirty="0" smtClean="0"/>
              <a:t>Premedytację </a:t>
            </a:r>
            <a:r>
              <a:rPr lang="pl-PL" dirty="0"/>
              <a:t>w szeroko zakrojonych działaniach, świadcząca o dokładnym przygotowywaniu </a:t>
            </a:r>
            <a:r>
              <a:rPr lang="pl-PL" dirty="0" smtClean="0"/>
              <a:t>akcji.  </a:t>
            </a:r>
            <a:endParaRPr lang="pl-PL" dirty="0"/>
          </a:p>
          <a:p>
            <a:pPr lvl="0" algn="just" hangingPunct="0"/>
            <a:r>
              <a:rPr lang="pl-PL" dirty="0"/>
              <a:t>Ignorowanie konsekwencji własnego </a:t>
            </a:r>
            <a:r>
              <a:rPr lang="pl-PL" dirty="0" smtClean="0"/>
              <a:t>działania.  </a:t>
            </a:r>
            <a:endParaRPr lang="pl-PL" dirty="0"/>
          </a:p>
          <a:p>
            <a:pPr lvl="0" algn="just" hangingPunct="0"/>
            <a:r>
              <a:rPr lang="pl-PL" dirty="0"/>
              <a:t>Bezwzględność i nieliczenie się z </a:t>
            </a:r>
            <a:r>
              <a:rPr lang="pl-PL" dirty="0" smtClean="0"/>
              <a:t>ofiarami. </a:t>
            </a: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01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99246"/>
          </a:xfrm>
        </p:spPr>
        <p:txBody>
          <a:bodyPr/>
          <a:lstStyle/>
          <a:p>
            <a:pPr algn="ctr"/>
            <a:r>
              <a:rPr lang="pl-PL" dirty="0" smtClean="0"/>
              <a:t>Per capita GDP in </a:t>
            </a:r>
            <a:r>
              <a:rPr lang="pl-PL" dirty="0" err="1" smtClean="0"/>
              <a:t>both</a:t>
            </a:r>
            <a:r>
              <a:rPr lang="pl-PL" dirty="0" smtClean="0"/>
              <a:t> </a:t>
            </a:r>
            <a:r>
              <a:rPr lang="pl-PL" dirty="0" err="1" smtClean="0"/>
              <a:t>Korean</a:t>
            </a:r>
            <a:r>
              <a:rPr lang="pl-PL" dirty="0" smtClean="0"/>
              <a:t> </a:t>
            </a:r>
            <a:r>
              <a:rPr lang="pl-PL" dirty="0" err="1" smtClean="0"/>
              <a:t>states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78" y="695455"/>
            <a:ext cx="10066043" cy="6162545"/>
          </a:xfrm>
        </p:spPr>
      </p:pic>
    </p:spTree>
    <p:extLst>
      <p:ext uri="{BB962C8B-B14F-4D97-AF65-F5344CB8AC3E}">
        <p14:creationId xmlns:p14="http://schemas.microsoft.com/office/powerpoint/2010/main" val="2167029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1658</Words>
  <Application>Microsoft Office PowerPoint</Application>
  <PresentationFormat>Panoramiczny</PresentationFormat>
  <Paragraphs>48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Korea Płd. jako przeciwnik ideologiczny KRL-D</vt:lpstr>
      <vt:lpstr>Korea Płd. jako przeciwnik ideologiczny KRL-D</vt:lpstr>
      <vt:lpstr>Korea Płd. jako przeciwnik ideologiczny KRL-D</vt:lpstr>
      <vt:lpstr>Korea Płd. jako przeciwnik ideologiczny KRL-D</vt:lpstr>
      <vt:lpstr>Korea Płd. jako przeciwnik ideologiczny KRL-D</vt:lpstr>
      <vt:lpstr>Korea Płd. jako przeciwnik ideologiczny KRL-D</vt:lpstr>
      <vt:lpstr>Korea Płd. jako przeciwnik ideologiczny KRL-D</vt:lpstr>
      <vt:lpstr>Perspektywy reunifikacji na tle praktyki politycznej KRL-D</vt:lpstr>
      <vt:lpstr>Per capita GDP in both Korean states</vt:lpstr>
      <vt:lpstr>Comparison of both Koreas</vt:lpstr>
      <vt:lpstr>Comparison of both Koreas</vt:lpstr>
      <vt:lpstr>North Korean exports</vt:lpstr>
      <vt:lpstr>Prezentacja programu PowerPoint</vt:lpstr>
      <vt:lpstr>China’s role in North Korean affairs</vt:lpstr>
      <vt:lpstr>Political actors’ stance towards the Korean conflict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 Płd. jako przeciwnik ideologiczny KRL-D</dc:title>
  <dc:creator>JB</dc:creator>
  <cp:lastModifiedBy>Staff</cp:lastModifiedBy>
  <cp:revision>2</cp:revision>
  <dcterms:created xsi:type="dcterms:W3CDTF">2020-04-27T14:33:33Z</dcterms:created>
  <dcterms:modified xsi:type="dcterms:W3CDTF">2020-05-25T05:24:01Z</dcterms:modified>
</cp:coreProperties>
</file>