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59" r:id="rId6"/>
    <p:sldId id="293" r:id="rId7"/>
    <p:sldId id="294" r:id="rId8"/>
    <p:sldId id="295" r:id="rId9"/>
    <p:sldId id="296" r:id="rId10"/>
    <p:sldId id="297" r:id="rId11"/>
    <p:sldId id="298" r:id="rId12"/>
    <p:sldId id="260" r:id="rId13"/>
    <p:sldId id="281" r:id="rId14"/>
    <p:sldId id="261" r:id="rId15"/>
    <p:sldId id="282" r:id="rId16"/>
    <p:sldId id="287" r:id="rId17"/>
    <p:sldId id="262" r:id="rId18"/>
    <p:sldId id="263" r:id="rId19"/>
    <p:sldId id="264" r:id="rId20"/>
    <p:sldId id="265" r:id="rId21"/>
    <p:sldId id="266" r:id="rId22"/>
    <p:sldId id="285" r:id="rId23"/>
    <p:sldId id="283" r:id="rId24"/>
    <p:sldId id="288" r:id="rId25"/>
    <p:sldId id="269" r:id="rId26"/>
    <p:sldId id="267" r:id="rId27"/>
    <p:sldId id="284" r:id="rId28"/>
    <p:sldId id="286" r:id="rId29"/>
    <p:sldId id="268" r:id="rId30"/>
    <p:sldId id="270" r:id="rId31"/>
    <p:sldId id="271" r:id="rId32"/>
    <p:sldId id="289" r:id="rId33"/>
    <p:sldId id="278" r:id="rId34"/>
    <p:sldId id="290" r:id="rId35"/>
    <p:sldId id="291" r:id="rId36"/>
    <p:sldId id="272" r:id="rId37"/>
    <p:sldId id="273" r:id="rId38"/>
    <p:sldId id="274" r:id="rId39"/>
    <p:sldId id="292" r:id="rId40"/>
    <p:sldId id="275" r:id="rId41"/>
    <p:sldId id="276" r:id="rId42"/>
    <p:sldId id="277" r:id="rId4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5" d="100"/>
          <a:sy n="115" d="100"/>
        </p:scale>
        <p:origin x="3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2F6B0F32-1355-458F-A4D1-8DA77610C7BB}" type="datetimeFigureOut">
              <a:rPr lang="pl-PL" smtClean="0"/>
              <a:t>08.06.2020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3221333-2BDF-43B9-9312-8FED640D1B87}" type="slidenum">
              <a:rPr lang="pl-PL" smtClean="0"/>
              <a:t>‹#›</a:t>
            </a:fld>
            <a:endParaRPr lang="pl-PL"/>
          </a:p>
        </p:txBody>
      </p:sp>
    </p:spTree>
    <p:extLst>
      <p:ext uri="{BB962C8B-B14F-4D97-AF65-F5344CB8AC3E}">
        <p14:creationId xmlns:p14="http://schemas.microsoft.com/office/powerpoint/2010/main" val="184232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F6B0F32-1355-458F-A4D1-8DA77610C7BB}" type="datetimeFigureOut">
              <a:rPr lang="pl-PL" smtClean="0"/>
              <a:t>08.06.2020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3221333-2BDF-43B9-9312-8FED640D1B87}" type="slidenum">
              <a:rPr lang="pl-PL" smtClean="0"/>
              <a:t>‹#›</a:t>
            </a:fld>
            <a:endParaRPr lang="pl-PL"/>
          </a:p>
        </p:txBody>
      </p:sp>
    </p:spTree>
    <p:extLst>
      <p:ext uri="{BB962C8B-B14F-4D97-AF65-F5344CB8AC3E}">
        <p14:creationId xmlns:p14="http://schemas.microsoft.com/office/powerpoint/2010/main" val="3191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F6B0F32-1355-458F-A4D1-8DA77610C7BB}" type="datetimeFigureOut">
              <a:rPr lang="pl-PL" smtClean="0"/>
              <a:t>08.06.2020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3221333-2BDF-43B9-9312-8FED640D1B87}" type="slidenum">
              <a:rPr lang="pl-PL" smtClean="0"/>
              <a:t>‹#›</a:t>
            </a:fld>
            <a:endParaRPr lang="pl-PL"/>
          </a:p>
        </p:txBody>
      </p:sp>
    </p:spTree>
    <p:extLst>
      <p:ext uri="{BB962C8B-B14F-4D97-AF65-F5344CB8AC3E}">
        <p14:creationId xmlns:p14="http://schemas.microsoft.com/office/powerpoint/2010/main" val="54053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F6B0F32-1355-458F-A4D1-8DA77610C7BB}" type="datetimeFigureOut">
              <a:rPr lang="pl-PL" smtClean="0"/>
              <a:t>08.06.2020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3221333-2BDF-43B9-9312-8FED640D1B87}" type="slidenum">
              <a:rPr lang="pl-PL" smtClean="0"/>
              <a:t>‹#›</a:t>
            </a:fld>
            <a:endParaRPr lang="pl-PL"/>
          </a:p>
        </p:txBody>
      </p:sp>
    </p:spTree>
    <p:extLst>
      <p:ext uri="{BB962C8B-B14F-4D97-AF65-F5344CB8AC3E}">
        <p14:creationId xmlns:p14="http://schemas.microsoft.com/office/powerpoint/2010/main" val="419462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2F6B0F32-1355-458F-A4D1-8DA77610C7BB}" type="datetimeFigureOut">
              <a:rPr lang="pl-PL" smtClean="0"/>
              <a:t>08.06.2020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3221333-2BDF-43B9-9312-8FED640D1B87}" type="slidenum">
              <a:rPr lang="pl-PL" smtClean="0"/>
              <a:t>‹#›</a:t>
            </a:fld>
            <a:endParaRPr lang="pl-PL"/>
          </a:p>
        </p:txBody>
      </p:sp>
    </p:spTree>
    <p:extLst>
      <p:ext uri="{BB962C8B-B14F-4D97-AF65-F5344CB8AC3E}">
        <p14:creationId xmlns:p14="http://schemas.microsoft.com/office/powerpoint/2010/main" val="1607605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2F6B0F32-1355-458F-A4D1-8DA77610C7BB}" type="datetimeFigureOut">
              <a:rPr lang="pl-PL" smtClean="0"/>
              <a:t>08.06.2020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3221333-2BDF-43B9-9312-8FED640D1B87}" type="slidenum">
              <a:rPr lang="pl-PL" smtClean="0"/>
              <a:t>‹#›</a:t>
            </a:fld>
            <a:endParaRPr lang="pl-PL"/>
          </a:p>
        </p:txBody>
      </p:sp>
    </p:spTree>
    <p:extLst>
      <p:ext uri="{BB962C8B-B14F-4D97-AF65-F5344CB8AC3E}">
        <p14:creationId xmlns:p14="http://schemas.microsoft.com/office/powerpoint/2010/main" val="268854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2F6B0F32-1355-458F-A4D1-8DA77610C7BB}" type="datetimeFigureOut">
              <a:rPr lang="pl-PL" smtClean="0"/>
              <a:t>08.06.2020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3221333-2BDF-43B9-9312-8FED640D1B87}" type="slidenum">
              <a:rPr lang="pl-PL" smtClean="0"/>
              <a:t>‹#›</a:t>
            </a:fld>
            <a:endParaRPr lang="pl-PL"/>
          </a:p>
        </p:txBody>
      </p:sp>
    </p:spTree>
    <p:extLst>
      <p:ext uri="{BB962C8B-B14F-4D97-AF65-F5344CB8AC3E}">
        <p14:creationId xmlns:p14="http://schemas.microsoft.com/office/powerpoint/2010/main" val="345073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2F6B0F32-1355-458F-A4D1-8DA77610C7BB}" type="datetimeFigureOut">
              <a:rPr lang="pl-PL" smtClean="0"/>
              <a:t>08.06.2020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3221333-2BDF-43B9-9312-8FED640D1B87}" type="slidenum">
              <a:rPr lang="pl-PL" smtClean="0"/>
              <a:t>‹#›</a:t>
            </a:fld>
            <a:endParaRPr lang="pl-PL"/>
          </a:p>
        </p:txBody>
      </p:sp>
    </p:spTree>
    <p:extLst>
      <p:ext uri="{BB962C8B-B14F-4D97-AF65-F5344CB8AC3E}">
        <p14:creationId xmlns:p14="http://schemas.microsoft.com/office/powerpoint/2010/main" val="254927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F6B0F32-1355-458F-A4D1-8DA77610C7BB}" type="datetimeFigureOut">
              <a:rPr lang="pl-PL" smtClean="0"/>
              <a:t>08.06.2020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3221333-2BDF-43B9-9312-8FED640D1B87}" type="slidenum">
              <a:rPr lang="pl-PL" smtClean="0"/>
              <a:t>‹#›</a:t>
            </a:fld>
            <a:endParaRPr lang="pl-PL"/>
          </a:p>
        </p:txBody>
      </p:sp>
    </p:spTree>
    <p:extLst>
      <p:ext uri="{BB962C8B-B14F-4D97-AF65-F5344CB8AC3E}">
        <p14:creationId xmlns:p14="http://schemas.microsoft.com/office/powerpoint/2010/main" val="71024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F6B0F32-1355-458F-A4D1-8DA77610C7BB}" type="datetimeFigureOut">
              <a:rPr lang="pl-PL" smtClean="0"/>
              <a:t>08.06.2020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3221333-2BDF-43B9-9312-8FED640D1B87}" type="slidenum">
              <a:rPr lang="pl-PL" smtClean="0"/>
              <a:t>‹#›</a:t>
            </a:fld>
            <a:endParaRPr lang="pl-PL"/>
          </a:p>
        </p:txBody>
      </p:sp>
    </p:spTree>
    <p:extLst>
      <p:ext uri="{BB962C8B-B14F-4D97-AF65-F5344CB8AC3E}">
        <p14:creationId xmlns:p14="http://schemas.microsoft.com/office/powerpoint/2010/main" val="45813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F6B0F32-1355-458F-A4D1-8DA77610C7BB}" type="datetimeFigureOut">
              <a:rPr lang="pl-PL" smtClean="0"/>
              <a:t>08.06.2020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3221333-2BDF-43B9-9312-8FED640D1B87}" type="slidenum">
              <a:rPr lang="pl-PL" smtClean="0"/>
              <a:t>‹#›</a:t>
            </a:fld>
            <a:endParaRPr lang="pl-PL"/>
          </a:p>
        </p:txBody>
      </p:sp>
    </p:spTree>
    <p:extLst>
      <p:ext uri="{BB962C8B-B14F-4D97-AF65-F5344CB8AC3E}">
        <p14:creationId xmlns:p14="http://schemas.microsoft.com/office/powerpoint/2010/main" val="197861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B0F32-1355-458F-A4D1-8DA77610C7BB}" type="datetimeFigureOut">
              <a:rPr lang="pl-PL" smtClean="0"/>
              <a:t>08.06.2020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21333-2BDF-43B9-9312-8FED640D1B87}" type="slidenum">
              <a:rPr lang="pl-PL" smtClean="0"/>
              <a:t>‹#›</a:t>
            </a:fld>
            <a:endParaRPr lang="pl-PL"/>
          </a:p>
        </p:txBody>
      </p:sp>
    </p:spTree>
    <p:extLst>
      <p:ext uri="{BB962C8B-B14F-4D97-AF65-F5344CB8AC3E}">
        <p14:creationId xmlns:p14="http://schemas.microsoft.com/office/powerpoint/2010/main" val="2384867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2017%E2%80%9318_North_Korea_crisis" TargetMode="External"/><Relationship Id="rId2" Type="http://schemas.openxmlformats.org/officeDocument/2006/relationships/hyperlink" Target="https://en.wikipedia.org/wiki/Donald_Trump" TargetMode="External"/><Relationship Id="rId1" Type="http://schemas.openxmlformats.org/officeDocument/2006/relationships/slideLayout" Target="../slideLayouts/slideLayout2.xml"/><Relationship Id="rId5" Type="http://schemas.openxmlformats.org/officeDocument/2006/relationships/hyperlink" Target="https://en.wikipedia.org/wiki/United_Nations_Security_Council_Resolution_2375" TargetMode="External"/><Relationship Id="rId4" Type="http://schemas.openxmlformats.org/officeDocument/2006/relationships/hyperlink" Target="https://en.wikipedia.org/wiki/Hwasong-1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ko-KR" b="1" dirty="0" smtClean="0"/>
              <a:t>2018년 북미정상회담</a:t>
            </a:r>
            <a:endParaRPr lang="pl-PL" dirty="0"/>
          </a:p>
        </p:txBody>
      </p:sp>
      <p:sp>
        <p:nvSpPr>
          <p:cNvPr id="3" name="Podtytuł 2"/>
          <p:cNvSpPr>
            <a:spLocks noGrp="1"/>
          </p:cNvSpPr>
          <p:nvPr>
            <p:ph type="subTitle" idx="1"/>
          </p:nvPr>
        </p:nvSpPr>
        <p:spPr/>
        <p:txBody>
          <a:bodyPr/>
          <a:lstStyle/>
          <a:p>
            <a:r>
              <a:rPr lang="en-US" b="1" dirty="0" smtClean="0"/>
              <a:t>2018 North Korea–United States Singapore Summit</a:t>
            </a:r>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9304" y="0"/>
            <a:ext cx="2972696" cy="2705153"/>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2705153" cy="2705153"/>
          </a:xfrm>
          <a:prstGeom prst="rect">
            <a:avLst/>
          </a:prstGeom>
        </p:spPr>
      </p:pic>
    </p:spTree>
    <p:extLst>
      <p:ext uri="{BB962C8B-B14F-4D97-AF65-F5344CB8AC3E}">
        <p14:creationId xmlns:p14="http://schemas.microsoft.com/office/powerpoint/2010/main" val="2873350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882588" cy="3482788"/>
          </a:xfrm>
        </p:spPr>
        <p:txBody>
          <a:bodyPr>
            <a:normAutofit fontScale="90000"/>
          </a:bodyPr>
          <a:lstStyle/>
          <a:p>
            <a:r>
              <a:rPr lang="pl-PL"/>
              <a:t>U. S. army in the Indo-Pacific theater</a:t>
            </a:r>
            <a:endParaRPr lang="pl-PL" dirty="0"/>
          </a:p>
        </p:txBody>
      </p:sp>
      <p:pic>
        <p:nvPicPr>
          <p:cNvPr id="7170" name="Picture 2" descr="15-Screen_Shot_2017_08_11_at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2" y="0"/>
            <a:ext cx="10286998"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3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1"/>
            <a:ext cx="10515600" cy="806823"/>
          </a:xfrm>
        </p:spPr>
        <p:txBody>
          <a:bodyPr/>
          <a:lstStyle/>
          <a:p>
            <a:pPr algn="ctr"/>
            <a:r>
              <a:rPr lang="pl-PL" dirty="0" smtClean="0"/>
              <a:t>U. S. </a:t>
            </a:r>
            <a:r>
              <a:rPr lang="pl-PL" dirty="0" err="1" smtClean="0"/>
              <a:t>military</a:t>
            </a:r>
            <a:r>
              <a:rPr lang="pl-PL" dirty="0" smtClean="0"/>
              <a:t> </a:t>
            </a:r>
            <a:r>
              <a:rPr lang="pl-PL" dirty="0" err="1" smtClean="0"/>
              <a:t>bases</a:t>
            </a:r>
            <a:r>
              <a:rPr lang="pl-PL" dirty="0" smtClean="0"/>
              <a:t> in the </a:t>
            </a:r>
            <a:r>
              <a:rPr lang="pl-PL" dirty="0" err="1" smtClean="0"/>
              <a:t>Indo</a:t>
            </a:r>
            <a:r>
              <a:rPr lang="pl-PL" dirty="0" smtClean="0"/>
              <a:t>-Pacific </a:t>
            </a:r>
            <a:r>
              <a:rPr lang="pl-PL" dirty="0" err="1" smtClean="0"/>
              <a:t>area</a:t>
            </a:r>
            <a:endParaRPr lang="pl-PL" dirty="0"/>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7731" y="583932"/>
            <a:ext cx="7003227" cy="6274068"/>
          </a:xfr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58" y="724586"/>
            <a:ext cx="4173968" cy="6133414"/>
          </a:xfrm>
          <a:prstGeom prst="rect">
            <a:avLst/>
          </a:prstGeom>
        </p:spPr>
      </p:pic>
    </p:spTree>
    <p:extLst>
      <p:ext uri="{BB962C8B-B14F-4D97-AF65-F5344CB8AC3E}">
        <p14:creationId xmlns:p14="http://schemas.microsoft.com/office/powerpoint/2010/main" val="376835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344244"/>
          </a:xfrm>
        </p:spPr>
        <p:txBody>
          <a:bodyPr>
            <a:noAutofit/>
          </a:bodyPr>
          <a:lstStyle/>
          <a:p>
            <a:pPr algn="ctr"/>
            <a:r>
              <a:rPr lang="pl-PL" sz="3200" b="1" dirty="0" err="1" smtClean="0"/>
              <a:t>Background</a:t>
            </a:r>
            <a:endParaRPr lang="pl-PL" sz="3200" b="1" dirty="0"/>
          </a:p>
        </p:txBody>
      </p:sp>
      <p:sp>
        <p:nvSpPr>
          <p:cNvPr id="3" name="Symbol zastępczy zawartości 2"/>
          <p:cNvSpPr>
            <a:spLocks noGrp="1"/>
          </p:cNvSpPr>
          <p:nvPr>
            <p:ph idx="1"/>
          </p:nvPr>
        </p:nvSpPr>
        <p:spPr>
          <a:xfrm>
            <a:off x="0" y="344244"/>
            <a:ext cx="12192000" cy="6513755"/>
          </a:xfrm>
        </p:spPr>
        <p:txBody>
          <a:bodyPr>
            <a:normAutofit lnSpcReduction="10000"/>
          </a:bodyPr>
          <a:lstStyle/>
          <a:p>
            <a:pPr algn="just"/>
            <a:r>
              <a:rPr lang="en-US" altLang="zh-CN" b="1" i="0" strike="noStrike" baseline="0" dirty="0" smtClean="0">
                <a:latin typeface="+mj-lt"/>
                <a:ea typeface="SimSun" panose="02010600030101010101" pitchFamily="2" charset="-122"/>
                <a:cs typeface="Cordia New" panose="020B0304020202020204" pitchFamily="34" charset="-34"/>
              </a:rPr>
              <a:t>On November 28, </a:t>
            </a:r>
            <a:r>
              <a:rPr lang="pl-PL" altLang="zh-CN" b="1" i="0" strike="noStrike" baseline="0" dirty="0" smtClean="0">
                <a:latin typeface="+mj-lt"/>
                <a:ea typeface="SimSun" panose="02010600030101010101" pitchFamily="2" charset="-122"/>
                <a:cs typeface="Cordia New" panose="020B0304020202020204" pitchFamily="34" charset="-34"/>
              </a:rPr>
              <a:t>2017, </a:t>
            </a:r>
            <a:r>
              <a:rPr lang="en-US" altLang="zh-CN" b="1" i="0" strike="noStrike" baseline="0" dirty="0" smtClean="0">
                <a:latin typeface="+mj-lt"/>
                <a:ea typeface="SimSun" panose="02010600030101010101" pitchFamily="2" charset="-122"/>
                <a:cs typeface="Cordia New" panose="020B0304020202020204" pitchFamily="34" charset="-34"/>
              </a:rPr>
              <a:t>North Korea launched the </a:t>
            </a:r>
            <a:r>
              <a:rPr lang="pl-PL" b="1" dirty="0" smtClean="0">
                <a:latin typeface="+mj-lt"/>
              </a:rPr>
              <a:t>Hwasŏng-15, </a:t>
            </a:r>
            <a:r>
              <a:rPr lang="pl-PL" b="1" dirty="0" err="1" smtClean="0">
                <a:latin typeface="+mj-lt"/>
              </a:rPr>
              <a:t>which</a:t>
            </a:r>
            <a:r>
              <a:rPr lang="pl-PL" b="1" dirty="0" smtClean="0">
                <a:latin typeface="+mj-lt"/>
              </a:rPr>
              <a:t>, </a:t>
            </a:r>
            <a:r>
              <a:rPr lang="pl-PL" b="1" dirty="0" err="1" smtClean="0">
                <a:latin typeface="+mj-lt"/>
              </a:rPr>
              <a:t>according</a:t>
            </a:r>
            <a:r>
              <a:rPr lang="pl-PL" b="1" dirty="0" smtClean="0">
                <a:latin typeface="+mj-lt"/>
              </a:rPr>
              <a:t> to </a:t>
            </a:r>
            <a:r>
              <a:rPr lang="pl-PL" b="1" dirty="0" err="1" smtClean="0">
                <a:latin typeface="+mj-lt"/>
              </a:rPr>
              <a:t>analysts</a:t>
            </a:r>
            <a:r>
              <a:rPr lang="pl-PL" b="1" dirty="0" smtClean="0">
                <a:latin typeface="+mj-lt"/>
              </a:rPr>
              <a:t>, </a:t>
            </a:r>
            <a:r>
              <a:rPr lang="pl-PL" b="1" dirty="0" err="1" smtClean="0">
                <a:latin typeface="+mj-lt"/>
              </a:rPr>
              <a:t>would</a:t>
            </a:r>
            <a:r>
              <a:rPr lang="pl-PL" b="1" dirty="0" smtClean="0">
                <a:latin typeface="+mj-lt"/>
              </a:rPr>
              <a:t> be </a:t>
            </a:r>
            <a:r>
              <a:rPr lang="pl-PL" b="1" dirty="0" err="1" smtClean="0">
                <a:latin typeface="+mj-lt"/>
              </a:rPr>
              <a:t>capable</a:t>
            </a:r>
            <a:r>
              <a:rPr lang="pl-PL" b="1" dirty="0" smtClean="0">
                <a:latin typeface="+mj-lt"/>
              </a:rPr>
              <a:t> of </a:t>
            </a:r>
            <a:r>
              <a:rPr lang="pl-PL" b="1" dirty="0" err="1" smtClean="0">
                <a:latin typeface="+mj-lt"/>
              </a:rPr>
              <a:t>reaching</a:t>
            </a:r>
            <a:r>
              <a:rPr lang="pl-PL" b="1" dirty="0" smtClean="0">
                <a:latin typeface="+mj-lt"/>
              </a:rPr>
              <a:t> </a:t>
            </a:r>
            <a:r>
              <a:rPr lang="pl-PL" b="1" dirty="0" err="1" smtClean="0">
                <a:latin typeface="+mj-lt"/>
              </a:rPr>
              <a:t>anywhere</a:t>
            </a:r>
            <a:r>
              <a:rPr lang="pl-PL" b="1" dirty="0" smtClean="0">
                <a:latin typeface="+mj-lt"/>
              </a:rPr>
              <a:t> in the United </a:t>
            </a:r>
            <a:r>
              <a:rPr lang="pl-PL" b="1" dirty="0" err="1" smtClean="0">
                <a:latin typeface="+mj-lt"/>
              </a:rPr>
              <a:t>States</a:t>
            </a:r>
            <a:r>
              <a:rPr lang="pl-PL" b="1" dirty="0" smtClean="0">
                <a:latin typeface="+mj-lt"/>
              </a:rPr>
              <a:t>. The United Nations </a:t>
            </a:r>
            <a:r>
              <a:rPr lang="pl-PL" b="1" dirty="0" err="1" smtClean="0">
                <a:latin typeface="+mj-lt"/>
              </a:rPr>
              <a:t>responded</a:t>
            </a:r>
            <a:r>
              <a:rPr lang="pl-PL" b="1" dirty="0" smtClean="0">
                <a:latin typeface="+mj-lt"/>
              </a:rPr>
              <a:t> by </a:t>
            </a:r>
            <a:r>
              <a:rPr lang="pl-PL" b="1" dirty="0" err="1" smtClean="0">
                <a:latin typeface="+mj-lt"/>
              </a:rPr>
              <a:t>placing</a:t>
            </a:r>
            <a:r>
              <a:rPr lang="pl-PL" b="1" dirty="0" smtClean="0">
                <a:latin typeface="+mj-lt"/>
              </a:rPr>
              <a:t> </a:t>
            </a:r>
            <a:r>
              <a:rPr lang="pl-PL" b="1" dirty="0" err="1" smtClean="0">
                <a:latin typeface="+mj-lt"/>
              </a:rPr>
              <a:t>further</a:t>
            </a:r>
            <a:r>
              <a:rPr lang="pl-PL" b="1" dirty="0" smtClean="0">
                <a:latin typeface="+mj-lt"/>
              </a:rPr>
              <a:t> </a:t>
            </a:r>
            <a:r>
              <a:rPr lang="pl-PL" b="1" dirty="0" err="1" smtClean="0">
                <a:latin typeface="+mj-lt"/>
              </a:rPr>
              <a:t>sanctions</a:t>
            </a:r>
            <a:r>
              <a:rPr lang="pl-PL" b="1" dirty="0" smtClean="0">
                <a:latin typeface="+mj-lt"/>
              </a:rPr>
              <a:t> on the country. </a:t>
            </a:r>
            <a:r>
              <a:rPr lang="pl-PL" b="1" dirty="0" err="1" smtClean="0">
                <a:latin typeface="+mj-lt"/>
              </a:rPr>
              <a:t>After</a:t>
            </a:r>
            <a:r>
              <a:rPr lang="pl-PL" b="1" dirty="0" smtClean="0">
                <a:latin typeface="+mj-lt"/>
              </a:rPr>
              <a:t> </a:t>
            </a:r>
            <a:r>
              <a:rPr lang="pl-PL" b="1" dirty="0" err="1" smtClean="0">
                <a:latin typeface="+mj-lt"/>
              </a:rPr>
              <a:t>North</a:t>
            </a:r>
            <a:r>
              <a:rPr lang="pl-PL" b="1" dirty="0" smtClean="0">
                <a:latin typeface="+mj-lt"/>
              </a:rPr>
              <a:t> Korea </a:t>
            </a:r>
            <a:r>
              <a:rPr lang="pl-PL" b="1" dirty="0" err="1" smtClean="0">
                <a:latin typeface="+mj-lt"/>
              </a:rPr>
              <a:t>claimed</a:t>
            </a:r>
            <a:r>
              <a:rPr lang="pl-PL" b="1" dirty="0" smtClean="0">
                <a:latin typeface="+mj-lt"/>
              </a:rPr>
              <a:t> </a:t>
            </a:r>
            <a:r>
              <a:rPr lang="pl-PL" b="1" dirty="0" err="1" smtClean="0">
                <a:latin typeface="+mj-lt"/>
              </a:rPr>
              <a:t>that</a:t>
            </a:r>
            <a:r>
              <a:rPr lang="pl-PL" b="1" dirty="0" smtClean="0">
                <a:latin typeface="+mj-lt"/>
              </a:rPr>
              <a:t> the </a:t>
            </a:r>
            <a:r>
              <a:rPr lang="pl-PL" b="1" dirty="0" err="1" smtClean="0">
                <a:latin typeface="+mj-lt"/>
              </a:rPr>
              <a:t>missile</a:t>
            </a:r>
            <a:r>
              <a:rPr lang="pl-PL" b="1" dirty="0" smtClean="0">
                <a:latin typeface="+mj-lt"/>
              </a:rPr>
              <a:t> was </a:t>
            </a:r>
            <a:r>
              <a:rPr lang="pl-PL" b="1" dirty="0" err="1" smtClean="0">
                <a:latin typeface="+mj-lt"/>
              </a:rPr>
              <a:t>capable</a:t>
            </a:r>
            <a:r>
              <a:rPr lang="pl-PL" b="1" dirty="0" smtClean="0">
                <a:latin typeface="+mj-lt"/>
              </a:rPr>
              <a:t> of </a:t>
            </a:r>
            <a:r>
              <a:rPr lang="en-US" dirty="0" smtClean="0"/>
              <a:t>"</a:t>
            </a:r>
            <a:r>
              <a:rPr lang="pl-PL" b="1" dirty="0" err="1" smtClean="0">
                <a:latin typeface="+mj-lt"/>
              </a:rPr>
              <a:t>carrying</a:t>
            </a:r>
            <a:r>
              <a:rPr lang="pl-PL" b="1" dirty="0" smtClean="0">
                <a:latin typeface="+mj-lt"/>
              </a:rPr>
              <a:t> [a] super-heavy [</a:t>
            </a:r>
            <a:r>
              <a:rPr lang="pl-PL" b="1" dirty="0" err="1" smtClean="0">
                <a:latin typeface="+mj-lt"/>
              </a:rPr>
              <a:t>nuclear</a:t>
            </a:r>
            <a:r>
              <a:rPr lang="pl-PL" b="1" dirty="0" smtClean="0">
                <a:latin typeface="+mj-lt"/>
              </a:rPr>
              <a:t>] </a:t>
            </a:r>
            <a:r>
              <a:rPr lang="pl-PL" b="1" dirty="0" err="1" smtClean="0">
                <a:latin typeface="+mj-lt"/>
              </a:rPr>
              <a:t>warhead</a:t>
            </a:r>
            <a:r>
              <a:rPr lang="pl-PL" b="1" dirty="0" smtClean="0">
                <a:latin typeface="+mj-lt"/>
              </a:rPr>
              <a:t> and </a:t>
            </a:r>
            <a:r>
              <a:rPr lang="pl-PL" b="1" dirty="0" err="1" smtClean="0">
                <a:latin typeface="+mj-lt"/>
              </a:rPr>
              <a:t>hitting</a:t>
            </a:r>
            <a:r>
              <a:rPr lang="pl-PL" b="1" dirty="0" smtClean="0">
                <a:latin typeface="+mj-lt"/>
              </a:rPr>
              <a:t> the </a:t>
            </a:r>
            <a:r>
              <a:rPr lang="pl-PL" b="1" dirty="0" err="1" smtClean="0">
                <a:latin typeface="+mj-lt"/>
              </a:rPr>
              <a:t>whole</a:t>
            </a:r>
            <a:r>
              <a:rPr lang="pl-PL" b="1" dirty="0" smtClean="0">
                <a:latin typeface="+mj-lt"/>
              </a:rPr>
              <a:t> </a:t>
            </a:r>
            <a:r>
              <a:rPr lang="pl-PL" b="1" dirty="0" err="1" smtClean="0">
                <a:latin typeface="+mj-lt"/>
              </a:rPr>
              <a:t>mainland</a:t>
            </a:r>
            <a:r>
              <a:rPr lang="pl-PL" b="1" dirty="0" smtClean="0">
                <a:latin typeface="+mj-lt"/>
              </a:rPr>
              <a:t> of the U.S.”, Kim </a:t>
            </a:r>
            <a:r>
              <a:rPr lang="pl-PL" b="1" dirty="0" err="1" smtClean="0">
                <a:latin typeface="+mj-lt"/>
              </a:rPr>
              <a:t>Jŏng-ŭn</a:t>
            </a:r>
            <a:r>
              <a:rPr lang="pl-PL" b="1" dirty="0" smtClean="0">
                <a:latin typeface="+mj-lt"/>
              </a:rPr>
              <a:t> </a:t>
            </a:r>
            <a:r>
              <a:rPr lang="pl-PL" b="1" dirty="0" err="1" smtClean="0">
                <a:latin typeface="+mj-lt"/>
              </a:rPr>
              <a:t>announced</a:t>
            </a:r>
            <a:r>
              <a:rPr lang="pl-PL" b="1" dirty="0" smtClean="0">
                <a:latin typeface="+mj-lt"/>
              </a:rPr>
              <a:t> </a:t>
            </a:r>
            <a:r>
              <a:rPr lang="pl-PL" b="1" dirty="0" err="1" smtClean="0">
                <a:latin typeface="+mj-lt"/>
              </a:rPr>
              <a:t>that</a:t>
            </a:r>
            <a:r>
              <a:rPr lang="pl-PL" b="1" dirty="0" smtClean="0">
                <a:latin typeface="+mj-lt"/>
              </a:rPr>
              <a:t> </a:t>
            </a:r>
            <a:r>
              <a:rPr lang="pl-PL" b="1" dirty="0" err="1" smtClean="0">
                <a:latin typeface="+mj-lt"/>
              </a:rPr>
              <a:t>they</a:t>
            </a:r>
            <a:r>
              <a:rPr lang="pl-PL" b="1" dirty="0" smtClean="0">
                <a:latin typeface="+mj-lt"/>
              </a:rPr>
              <a:t> </a:t>
            </a:r>
            <a:r>
              <a:rPr lang="pl-PL" b="1" dirty="0" err="1" smtClean="0">
                <a:latin typeface="+mj-lt"/>
              </a:rPr>
              <a:t>had</a:t>
            </a:r>
            <a:r>
              <a:rPr lang="pl-PL" b="1" dirty="0" smtClean="0">
                <a:latin typeface="+mj-lt"/>
              </a:rPr>
              <a:t> </a:t>
            </a:r>
            <a:r>
              <a:rPr lang="en-US" dirty="0" smtClean="0"/>
              <a:t> "</a:t>
            </a:r>
            <a:r>
              <a:rPr lang="pl-PL" b="1" dirty="0" err="1" smtClean="0">
                <a:latin typeface="+mj-lt"/>
              </a:rPr>
              <a:t>finally</a:t>
            </a:r>
            <a:r>
              <a:rPr lang="pl-PL" b="1" dirty="0" smtClean="0">
                <a:latin typeface="+mj-lt"/>
              </a:rPr>
              <a:t> </a:t>
            </a:r>
            <a:r>
              <a:rPr lang="pl-PL" b="1" dirty="0" err="1" smtClean="0">
                <a:latin typeface="+mj-lt"/>
              </a:rPr>
              <a:t>realized</a:t>
            </a:r>
            <a:r>
              <a:rPr lang="pl-PL" b="1" dirty="0" smtClean="0">
                <a:latin typeface="+mj-lt"/>
              </a:rPr>
              <a:t> the </a:t>
            </a:r>
            <a:r>
              <a:rPr lang="pl-PL" b="1" dirty="0" err="1" smtClean="0">
                <a:latin typeface="+mj-lt"/>
              </a:rPr>
              <a:t>great</a:t>
            </a:r>
            <a:r>
              <a:rPr lang="pl-PL" b="1" dirty="0" smtClean="0">
                <a:latin typeface="+mj-lt"/>
              </a:rPr>
              <a:t> </a:t>
            </a:r>
            <a:r>
              <a:rPr lang="pl-PL" b="1" dirty="0" err="1" smtClean="0">
                <a:latin typeface="+mj-lt"/>
              </a:rPr>
              <a:t>historic</a:t>
            </a:r>
            <a:r>
              <a:rPr lang="pl-PL" b="1" dirty="0" smtClean="0">
                <a:latin typeface="+mj-lt"/>
              </a:rPr>
              <a:t> </a:t>
            </a:r>
            <a:r>
              <a:rPr lang="pl-PL" b="1" dirty="0" err="1" smtClean="0">
                <a:latin typeface="+mj-lt"/>
              </a:rPr>
              <a:t>cause</a:t>
            </a:r>
            <a:r>
              <a:rPr lang="pl-PL" b="1" dirty="0" smtClean="0">
                <a:latin typeface="+mj-lt"/>
              </a:rPr>
              <a:t> of </a:t>
            </a:r>
            <a:r>
              <a:rPr lang="pl-PL" b="1" dirty="0" err="1" smtClean="0">
                <a:latin typeface="+mj-lt"/>
              </a:rPr>
              <a:t>completing</a:t>
            </a:r>
            <a:r>
              <a:rPr lang="pl-PL" b="1" dirty="0" smtClean="0">
                <a:latin typeface="+mj-lt"/>
              </a:rPr>
              <a:t> the </a:t>
            </a:r>
            <a:r>
              <a:rPr lang="pl-PL" b="1" dirty="0" err="1" smtClean="0">
                <a:latin typeface="+mj-lt"/>
              </a:rPr>
              <a:t>state</a:t>
            </a:r>
            <a:r>
              <a:rPr lang="pl-PL" b="1" dirty="0" smtClean="0">
                <a:latin typeface="+mj-lt"/>
              </a:rPr>
              <a:t> </a:t>
            </a:r>
            <a:r>
              <a:rPr lang="pl-PL" b="1" dirty="0" err="1" smtClean="0">
                <a:latin typeface="+mj-lt"/>
              </a:rPr>
              <a:t>nuclear</a:t>
            </a:r>
            <a:r>
              <a:rPr lang="pl-PL" b="1" dirty="0" smtClean="0">
                <a:latin typeface="+mj-lt"/>
              </a:rPr>
              <a:t> </a:t>
            </a:r>
            <a:r>
              <a:rPr lang="pl-PL" b="1" dirty="0" err="1" smtClean="0">
                <a:latin typeface="+mj-lt"/>
              </a:rPr>
              <a:t>force</a:t>
            </a:r>
            <a:r>
              <a:rPr lang="pl-PL" b="1" dirty="0" smtClean="0">
                <a:latin typeface="+mj-lt"/>
              </a:rPr>
              <a:t>”, </a:t>
            </a:r>
            <a:r>
              <a:rPr lang="pl-PL" b="1" dirty="0" err="1" smtClean="0">
                <a:latin typeface="+mj-lt"/>
              </a:rPr>
              <a:t>putting</a:t>
            </a:r>
            <a:r>
              <a:rPr lang="pl-PL" b="1" dirty="0" smtClean="0">
                <a:latin typeface="+mj-lt"/>
              </a:rPr>
              <a:t> </a:t>
            </a:r>
            <a:r>
              <a:rPr lang="pl-PL" b="1" dirty="0" err="1" smtClean="0">
                <a:latin typeface="+mj-lt"/>
              </a:rPr>
              <a:t>them</a:t>
            </a:r>
            <a:r>
              <a:rPr lang="pl-PL" b="1" dirty="0" smtClean="0">
                <a:latin typeface="+mj-lt"/>
              </a:rPr>
              <a:t> in </a:t>
            </a:r>
            <a:r>
              <a:rPr lang="pl-PL" b="1" dirty="0" err="1" smtClean="0">
                <a:latin typeface="+mj-lt"/>
              </a:rPr>
              <a:t>position</a:t>
            </a:r>
            <a:r>
              <a:rPr lang="pl-PL" b="1" dirty="0" smtClean="0">
                <a:latin typeface="+mj-lt"/>
              </a:rPr>
              <a:t> of </a:t>
            </a:r>
            <a:r>
              <a:rPr lang="pl-PL" b="1" dirty="0" err="1" smtClean="0">
                <a:latin typeface="+mj-lt"/>
              </a:rPr>
              <a:t>strength</a:t>
            </a:r>
            <a:r>
              <a:rPr lang="pl-PL" b="1" dirty="0" smtClean="0">
                <a:latin typeface="+mj-lt"/>
              </a:rPr>
              <a:t> to </a:t>
            </a:r>
            <a:r>
              <a:rPr lang="pl-PL" b="1" dirty="0" err="1" smtClean="0">
                <a:latin typeface="+mj-lt"/>
              </a:rPr>
              <a:t>push</a:t>
            </a:r>
            <a:r>
              <a:rPr lang="pl-PL" b="1" dirty="0" smtClean="0">
                <a:latin typeface="+mj-lt"/>
              </a:rPr>
              <a:t> the United </a:t>
            </a:r>
            <a:r>
              <a:rPr lang="pl-PL" b="1" dirty="0" err="1" smtClean="0">
                <a:latin typeface="+mj-lt"/>
              </a:rPr>
              <a:t>States</a:t>
            </a:r>
            <a:r>
              <a:rPr lang="pl-PL" b="1" dirty="0" smtClean="0">
                <a:latin typeface="+mj-lt"/>
              </a:rPr>
              <a:t> </a:t>
            </a:r>
            <a:r>
              <a:rPr lang="pl-PL" b="1" dirty="0" err="1" smtClean="0">
                <a:latin typeface="+mj-lt"/>
              </a:rPr>
              <a:t>into</a:t>
            </a:r>
            <a:r>
              <a:rPr lang="pl-PL" b="1" dirty="0" smtClean="0">
                <a:latin typeface="+mj-lt"/>
              </a:rPr>
              <a:t> </a:t>
            </a:r>
            <a:r>
              <a:rPr lang="pl-PL" b="1" dirty="0" err="1" smtClean="0">
                <a:latin typeface="+mj-lt"/>
              </a:rPr>
              <a:t>talks</a:t>
            </a:r>
            <a:r>
              <a:rPr lang="pl-PL" b="1" dirty="0" smtClean="0">
                <a:latin typeface="+mj-lt"/>
              </a:rPr>
              <a:t>.</a:t>
            </a:r>
            <a:endParaRPr lang="zh-CN" altLang="en-US" b="0" i="0" u="none" strike="noStrike" baseline="0" dirty="0" smtClean="0">
              <a:latin typeface="+mj-lt"/>
              <a:ea typeface="SimSun" panose="02010600030101010101" pitchFamily="2" charset="-122"/>
              <a:cs typeface="Cordia New" panose="020B0304020202020204" pitchFamily="34" charset="-34"/>
            </a:endParaRPr>
          </a:p>
          <a:p>
            <a:pPr algn="just"/>
            <a:r>
              <a:rPr lang="en-US" altLang="zh-CN" b="1" i="0" u="none" strike="noStrike" baseline="0" dirty="0" smtClean="0">
                <a:latin typeface="+mj-lt"/>
                <a:ea typeface="SimSun" panose="02010600030101010101" pitchFamily="2" charset="-122"/>
                <a:cs typeface="Cordia New" panose="020B0304020202020204" pitchFamily="34" charset="-34"/>
              </a:rPr>
              <a:t>In his New Year address for 2018, North Korean chairman Kim </a:t>
            </a:r>
            <a:r>
              <a:rPr lang="pl-PL" altLang="zh-CN" b="1" i="0" u="none" strike="noStrike" baseline="0" dirty="0" err="1" smtClean="0">
                <a:latin typeface="+mj-lt"/>
                <a:ea typeface="SimSun" panose="02010600030101010101" pitchFamily="2" charset="-122"/>
                <a:cs typeface="Cordia New" panose="020B0304020202020204" pitchFamily="34" charset="-34"/>
              </a:rPr>
              <a:t>J</a:t>
            </a:r>
            <a:r>
              <a:rPr lang="pl-PL" dirty="0" err="1" smtClean="0"/>
              <a:t>ŏng-ŭn</a:t>
            </a:r>
            <a:r>
              <a:rPr lang="pl-PL" b="1" dirty="0" smtClean="0"/>
              <a:t> </a:t>
            </a:r>
            <a:r>
              <a:rPr lang="en-US" altLang="zh-CN" b="1" i="0" u="none" strike="noStrike" baseline="0" dirty="0" smtClean="0">
                <a:latin typeface="+mj-lt"/>
                <a:ea typeface="SimSun" panose="02010600030101010101" pitchFamily="2" charset="-122"/>
                <a:cs typeface="Cordia New" panose="020B0304020202020204" pitchFamily="34" charset="-34"/>
              </a:rPr>
              <a:t>celebrated completing their nuclear capabilities and proposed talks for sending a delegation to the</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upcoming</a:t>
            </a:r>
            <a:r>
              <a:rPr lang="pl-PL" altLang="zh-CN" b="1" i="0" u="none" strike="noStrike" baseline="0" dirty="0" smtClean="0">
                <a:latin typeface="+mj-lt"/>
                <a:ea typeface="SimSun" panose="02010600030101010101" pitchFamily="2" charset="-122"/>
                <a:cs typeface="Cordia New" panose="020B0304020202020204" pitchFamily="34" charset="-34"/>
              </a:rPr>
              <a:t> Winter </a:t>
            </a:r>
            <a:r>
              <a:rPr lang="pl-PL" altLang="zh-CN" b="1" i="0" u="none" strike="noStrike" baseline="0" dirty="0" err="1" smtClean="0">
                <a:latin typeface="+mj-lt"/>
                <a:ea typeface="SimSun" panose="02010600030101010101" pitchFamily="2" charset="-122"/>
                <a:cs typeface="Cordia New" panose="020B0304020202020204" pitchFamily="34" charset="-34"/>
              </a:rPr>
              <a:t>Olympics</a:t>
            </a:r>
            <a:r>
              <a:rPr lang="pl-PL" altLang="zh-CN" b="1" i="0" u="none" strike="noStrike" baseline="0" dirty="0" smtClean="0">
                <a:latin typeface="+mj-lt"/>
                <a:ea typeface="SimSun" panose="02010600030101010101" pitchFamily="2" charset="-122"/>
                <a:cs typeface="Cordia New" panose="020B0304020202020204" pitchFamily="34" charset="-34"/>
              </a:rPr>
              <a:t> in </a:t>
            </a:r>
            <a:r>
              <a:rPr lang="pl-PL" altLang="zh-CN" b="1" i="0" u="none" strike="noStrike" baseline="0" dirty="0" err="1" smtClean="0">
                <a:latin typeface="+mj-lt"/>
                <a:ea typeface="SimSun" panose="02010600030101010101" pitchFamily="2" charset="-122"/>
                <a:cs typeface="Cordia New" panose="020B0304020202020204" pitchFamily="34" charset="-34"/>
              </a:rPr>
              <a:t>South</a:t>
            </a:r>
            <a:r>
              <a:rPr lang="pl-PL" altLang="zh-CN" b="1" i="0" u="none" strike="noStrike" baseline="0" dirty="0" smtClean="0">
                <a:latin typeface="+mj-lt"/>
                <a:ea typeface="SimSun" panose="02010600030101010101" pitchFamily="2" charset="-122"/>
                <a:cs typeface="Cordia New" panose="020B0304020202020204" pitchFamily="34" charset="-34"/>
              </a:rPr>
              <a:t> Korea. </a:t>
            </a:r>
          </a:p>
          <a:p>
            <a:pPr algn="just"/>
            <a:r>
              <a:rPr lang="pl-PL" altLang="zh-CN" i="0" u="none" strike="noStrike" baseline="0" dirty="0" smtClean="0">
                <a:latin typeface="+mj-lt"/>
                <a:ea typeface="SimSun" panose="02010600030101010101" pitchFamily="2" charset="-122"/>
                <a:cs typeface="Cordia New" panose="020B0304020202020204" pitchFamily="34" charset="-34"/>
              </a:rPr>
              <a:t>In January a </a:t>
            </a:r>
            <a:r>
              <a:rPr lang="pl-PL" altLang="zh-CN" i="0" u="none" strike="noStrike" baseline="0" dirty="0" err="1" smtClean="0">
                <a:latin typeface="+mj-lt"/>
                <a:ea typeface="SimSun" panose="02010600030101010101" pitchFamily="2" charset="-122"/>
                <a:cs typeface="Cordia New" panose="020B0304020202020204" pitchFamily="34" charset="-34"/>
              </a:rPr>
              <a:t>false</a:t>
            </a:r>
            <a:r>
              <a:rPr lang="pl-PL" altLang="zh-CN" i="0" u="none" strike="noStrike" baseline="0" dirty="0" smtClean="0">
                <a:latin typeface="+mj-lt"/>
                <a:ea typeface="SimSun" panose="02010600030101010101" pitchFamily="2" charset="-122"/>
                <a:cs typeface="Cordia New" panose="020B0304020202020204" pitchFamily="34" charset="-34"/>
              </a:rPr>
              <a:t> </a:t>
            </a:r>
            <a:r>
              <a:rPr lang="pl-PL" altLang="zh-CN" i="0" u="none" strike="noStrike" baseline="0" dirty="0" err="1" smtClean="0">
                <a:latin typeface="+mj-lt"/>
                <a:ea typeface="SimSun" panose="02010600030101010101" pitchFamily="2" charset="-122"/>
                <a:cs typeface="Cordia New" panose="020B0304020202020204" pitchFamily="34" charset="-34"/>
              </a:rPr>
              <a:t>missile</a:t>
            </a:r>
            <a:r>
              <a:rPr lang="pl-PL" altLang="zh-CN" i="0" u="none" strike="noStrike" baseline="0" dirty="0" smtClean="0">
                <a:latin typeface="+mj-lt"/>
                <a:ea typeface="SimSun" panose="02010600030101010101" pitchFamily="2" charset="-122"/>
                <a:cs typeface="Cordia New" panose="020B0304020202020204" pitchFamily="34" charset="-34"/>
              </a:rPr>
              <a:t> alert </a:t>
            </a:r>
            <a:r>
              <a:rPr lang="pl-PL" altLang="zh-CN" i="0" u="none" strike="noStrike" baseline="0" dirty="0" err="1" smtClean="0">
                <a:latin typeface="+mj-lt"/>
                <a:ea typeface="SimSun" panose="02010600030101010101" pitchFamily="2" charset="-122"/>
                <a:cs typeface="Cordia New" panose="020B0304020202020204" pitchFamily="34" charset="-34"/>
              </a:rPr>
              <a:t>alarmed</a:t>
            </a:r>
            <a:r>
              <a:rPr lang="pl-PL" altLang="zh-CN" i="0" u="none" strike="noStrike" baseline="0" dirty="0" smtClean="0">
                <a:latin typeface="+mj-lt"/>
                <a:ea typeface="SimSun" panose="02010600030101010101" pitchFamily="2" charset="-122"/>
                <a:cs typeface="Cordia New" panose="020B0304020202020204" pitchFamily="34" charset="-34"/>
              </a:rPr>
              <a:t> </a:t>
            </a:r>
            <a:r>
              <a:rPr lang="pl-PL" altLang="zh-CN" i="0" u="none" strike="noStrike" baseline="0" dirty="0" err="1" smtClean="0">
                <a:latin typeface="+mj-lt"/>
                <a:ea typeface="SimSun" panose="02010600030101010101" pitchFamily="2" charset="-122"/>
                <a:cs typeface="Cordia New" panose="020B0304020202020204" pitchFamily="34" charset="-34"/>
              </a:rPr>
              <a:t>Hawai’i</a:t>
            </a:r>
            <a:r>
              <a:rPr lang="pl-PL" altLang="zh-CN" i="0" u="none" strike="noStrike" baseline="0" dirty="0" smtClean="0">
                <a:latin typeface="+mj-lt"/>
                <a:ea typeface="SimSun" panose="02010600030101010101" pitchFamily="2" charset="-122"/>
                <a:cs typeface="Cordia New" panose="020B0304020202020204" pitchFamily="34" charset="-34"/>
              </a:rPr>
              <a:t>. </a:t>
            </a:r>
          </a:p>
          <a:p>
            <a:pPr algn="just"/>
            <a:r>
              <a:rPr lang="en-US" altLang="zh-CN" b="1" i="0" u="none" strike="noStrike" baseline="0" dirty="0" smtClean="0">
                <a:latin typeface="+mj-lt"/>
                <a:ea typeface="SimSun" panose="02010600030101010101" pitchFamily="2" charset="-122"/>
                <a:cs typeface="Cordia New" panose="020B0304020202020204" pitchFamily="34" charset="-34"/>
              </a:rPr>
              <a:t>The </a:t>
            </a:r>
            <a:r>
              <a:rPr lang="pl-PL" altLang="zh-CN" b="1" i="0" u="none" strike="noStrike" baseline="0" dirty="0" err="1" smtClean="0">
                <a:latin typeface="+mj-lt"/>
                <a:ea typeface="SimSun" panose="02010600030101010101" pitchFamily="2" charset="-122"/>
                <a:cs typeface="Cordia New" panose="020B0304020202020204" pitchFamily="34" charset="-34"/>
              </a:rPr>
              <a:t>Seoul-Phyongyang</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hotline</a:t>
            </a:r>
            <a:r>
              <a:rPr lang="pl-PL" altLang="zh-CN" b="1" i="0" u="none" strike="noStrike" baseline="0" dirty="0" smtClean="0">
                <a:latin typeface="+mj-lt"/>
                <a:ea typeface="SimSun" panose="02010600030101010101" pitchFamily="2" charset="-122"/>
                <a:cs typeface="Cordia New" panose="020B0304020202020204" pitchFamily="34" charset="-34"/>
              </a:rPr>
              <a:t> was </a:t>
            </a:r>
            <a:r>
              <a:rPr lang="pl-PL" altLang="zh-CN" b="1" i="0" u="none" strike="noStrike" baseline="0" dirty="0" err="1" smtClean="0">
                <a:latin typeface="+mj-lt"/>
                <a:ea typeface="SimSun" panose="02010600030101010101" pitchFamily="2" charset="-122"/>
                <a:cs typeface="Cordia New" panose="020B0304020202020204" pitchFamily="34" charset="-34"/>
              </a:rPr>
              <a:t>reopened</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after</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almost</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two</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years</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North</a:t>
            </a:r>
            <a:r>
              <a:rPr lang="pl-PL" altLang="zh-CN" b="1" i="0" u="none" strike="noStrike" baseline="0" dirty="0" smtClean="0">
                <a:latin typeface="+mj-lt"/>
                <a:ea typeface="SimSun" panose="02010600030101010101" pitchFamily="2" charset="-122"/>
                <a:cs typeface="Cordia New" panose="020B0304020202020204" pitchFamily="34" charset="-34"/>
              </a:rPr>
              <a:t> Korea </a:t>
            </a:r>
            <a:r>
              <a:rPr lang="pl-PL" altLang="zh-CN" b="1" i="0" u="none" strike="noStrike" baseline="0" dirty="0" err="1" smtClean="0">
                <a:latin typeface="+mj-lt"/>
                <a:ea typeface="SimSun" panose="02010600030101010101" pitchFamily="2" charset="-122"/>
                <a:cs typeface="Cordia New" panose="020B0304020202020204" pitchFamily="34" charset="-34"/>
              </a:rPr>
              <a:t>sent</a:t>
            </a:r>
            <a:r>
              <a:rPr lang="pl-PL" altLang="zh-CN" b="1" i="0" u="none" strike="noStrike" baseline="0" dirty="0" smtClean="0">
                <a:latin typeface="+mj-lt"/>
                <a:ea typeface="SimSun" panose="02010600030101010101" pitchFamily="2" charset="-122"/>
                <a:cs typeface="Cordia New" panose="020B0304020202020204" pitchFamily="34" charset="-34"/>
              </a:rPr>
              <a:t> as </a:t>
            </a:r>
            <a:r>
              <a:rPr lang="pl-PL" altLang="zh-CN" b="1" i="0" u="none" strike="noStrike" baseline="0" dirty="0" err="1" smtClean="0">
                <a:latin typeface="+mj-lt"/>
                <a:ea typeface="SimSun" panose="02010600030101010101" pitchFamily="2" charset="-122"/>
                <a:cs typeface="Cordia New" panose="020B0304020202020204" pitchFamily="34" charset="-34"/>
              </a:rPr>
              <a:t>unprecedented</a:t>
            </a:r>
            <a:r>
              <a:rPr lang="pl-PL" altLang="zh-CN" b="1" i="0" u="none" strike="noStrike" baseline="0" dirty="0" smtClean="0">
                <a:latin typeface="+mj-lt"/>
                <a:ea typeface="SimSun" panose="02010600030101010101" pitchFamily="2" charset="-122"/>
                <a:cs typeface="Cordia New" panose="020B0304020202020204" pitchFamily="34" charset="-34"/>
              </a:rPr>
              <a:t> high-</a:t>
            </a:r>
            <a:r>
              <a:rPr lang="pl-PL" altLang="zh-CN" b="1" i="0" u="none" strike="noStrike" baseline="0" dirty="0" err="1" smtClean="0">
                <a:latin typeface="+mj-lt"/>
                <a:ea typeface="SimSun" panose="02010600030101010101" pitchFamily="2" charset="-122"/>
                <a:cs typeface="Cordia New" panose="020B0304020202020204" pitchFamily="34" charset="-34"/>
              </a:rPr>
              <a:t>level</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delegation</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headed</a:t>
            </a:r>
            <a:r>
              <a:rPr lang="pl-PL" altLang="zh-CN" b="1" i="0" u="none" strike="noStrike" baseline="0" dirty="0" smtClean="0">
                <a:latin typeface="+mj-lt"/>
                <a:ea typeface="SimSun" panose="02010600030101010101" pitchFamily="2" charset="-122"/>
                <a:cs typeface="Cordia New" panose="020B0304020202020204" pitchFamily="34" charset="-34"/>
              </a:rPr>
              <a:t> by Kim </a:t>
            </a:r>
            <a:r>
              <a:rPr lang="pl-PL" altLang="zh-CN" b="1" i="0" u="none" strike="noStrike" baseline="0" dirty="0" err="1" smtClean="0">
                <a:latin typeface="+mj-lt"/>
                <a:ea typeface="SimSun" panose="02010600030101010101" pitchFamily="2" charset="-122"/>
                <a:cs typeface="Cordia New" panose="020B0304020202020204" pitchFamily="34" charset="-34"/>
              </a:rPr>
              <a:t>Yŏ-jŏng</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dirty="0" err="1" smtClean="0">
                <a:effectLst/>
                <a:latin typeface="Batang" panose="02030600000101010101" pitchFamily="18" charset="-127"/>
                <a:ea typeface="Batang" panose="02030600000101010101" pitchFamily="18" charset="-127"/>
              </a:rPr>
              <a:t>김여정</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sister</a:t>
            </a:r>
            <a:r>
              <a:rPr lang="pl-PL" altLang="zh-CN" b="1" i="0" u="none" strike="noStrike" baseline="0" dirty="0" smtClean="0">
                <a:latin typeface="+mj-lt"/>
                <a:ea typeface="SimSun" panose="02010600030101010101" pitchFamily="2" charset="-122"/>
                <a:cs typeface="Cordia New" panose="020B0304020202020204" pitchFamily="34" charset="-34"/>
              </a:rPr>
              <a:t> of Kim </a:t>
            </a:r>
            <a:r>
              <a:rPr lang="pl-PL" altLang="zh-CN" b="1" i="0" u="none" strike="noStrike" baseline="0" dirty="0" err="1" smtClean="0">
                <a:latin typeface="+mj-lt"/>
                <a:ea typeface="SimSun" panose="02010600030101010101" pitchFamily="2" charset="-122"/>
                <a:cs typeface="Cordia New" panose="020B0304020202020204" pitchFamily="34" charset="-34"/>
              </a:rPr>
              <a:t>Jŏng-ŭn</a:t>
            </a:r>
            <a:r>
              <a:rPr lang="pl-PL" altLang="zh-CN" b="1" i="0" u="none" strike="noStrike" baseline="0" dirty="0" smtClean="0">
                <a:latin typeface="+mj-lt"/>
                <a:ea typeface="SimSun" panose="02010600030101010101" pitchFamily="2" charset="-122"/>
                <a:cs typeface="Cordia New" panose="020B0304020202020204" pitchFamily="34" charset="-34"/>
              </a:rPr>
              <a:t>, and Kim </a:t>
            </a:r>
            <a:r>
              <a:rPr lang="pl-PL" altLang="zh-CN" b="1" i="0" u="none" strike="noStrike" baseline="0" dirty="0" err="1" smtClean="0">
                <a:latin typeface="+mj-lt"/>
                <a:ea typeface="SimSun" panose="02010600030101010101" pitchFamily="2" charset="-122"/>
                <a:cs typeface="Cordia New" panose="020B0304020202020204" pitchFamily="34" charset="-34"/>
              </a:rPr>
              <a:t>Yŏng</a:t>
            </a:r>
            <a:r>
              <a:rPr lang="pl-PL" altLang="zh-CN" b="1" i="0" u="none" strike="noStrike" baseline="0" dirty="0" smtClean="0">
                <a:latin typeface="+mj-lt"/>
                <a:ea typeface="SimSun" panose="02010600030101010101" pitchFamily="2" charset="-122"/>
                <a:cs typeface="Cordia New" panose="020B0304020202020204" pitchFamily="34" charset="-34"/>
              </a:rPr>
              <a:t>-nam (</a:t>
            </a:r>
            <a:r>
              <a:rPr lang="pl-PL" dirty="0" err="1" smtClean="0">
                <a:effectLst/>
                <a:latin typeface="Batang" panose="02030600000101010101" pitchFamily="18" charset="-127"/>
                <a:ea typeface="Batang" panose="02030600000101010101" pitchFamily="18" charset="-127"/>
              </a:rPr>
              <a:t>김영남</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chairman</a:t>
            </a:r>
            <a:r>
              <a:rPr lang="pl-PL" altLang="zh-CN" b="1" i="0" u="none" strike="noStrike" baseline="0" dirty="0" smtClean="0">
                <a:latin typeface="+mj-lt"/>
                <a:ea typeface="SimSun" panose="02010600030101010101" pitchFamily="2" charset="-122"/>
                <a:cs typeface="Cordia New" panose="020B0304020202020204" pitchFamily="34" charset="-34"/>
              </a:rPr>
              <a:t> of the </a:t>
            </a:r>
            <a:r>
              <a:rPr lang="pl-PL" altLang="zh-CN" b="1" i="0" u="none" strike="noStrike" baseline="0" dirty="0" err="1" smtClean="0">
                <a:latin typeface="+mj-lt"/>
                <a:ea typeface="SimSun" panose="02010600030101010101" pitchFamily="2" charset="-122"/>
                <a:cs typeface="Cordia New" panose="020B0304020202020204" pitchFamily="34" charset="-34"/>
              </a:rPr>
              <a:t>Presidium</a:t>
            </a:r>
            <a:r>
              <a:rPr lang="pl-PL" altLang="zh-CN" b="1" i="0" u="none" strike="noStrike" baseline="0" dirty="0" smtClean="0">
                <a:latin typeface="+mj-lt"/>
                <a:ea typeface="SimSun" panose="02010600030101010101" pitchFamily="2" charset="-122"/>
                <a:cs typeface="Cordia New" panose="020B0304020202020204" pitchFamily="34" charset="-34"/>
              </a:rPr>
              <a:t> of the </a:t>
            </a:r>
            <a:r>
              <a:rPr lang="pl-PL" altLang="zh-CN" b="1" i="0" u="none" strike="noStrike" baseline="0" dirty="0" err="1" smtClean="0">
                <a:latin typeface="+mj-lt"/>
                <a:ea typeface="SimSun" panose="02010600030101010101" pitchFamily="2" charset="-122"/>
                <a:cs typeface="Cordia New" panose="020B0304020202020204" pitchFamily="34" charset="-34"/>
              </a:rPr>
              <a:t>Supreme</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National</a:t>
            </a:r>
            <a:r>
              <a:rPr lang="pl-PL" altLang="zh-CN" b="1" i="0" u="none" strike="noStrike" baseline="0" dirty="0" smtClean="0">
                <a:latin typeface="+mj-lt"/>
                <a:ea typeface="SimSun" panose="02010600030101010101" pitchFamily="2" charset="-122"/>
                <a:cs typeface="Cordia New" panose="020B0304020202020204" pitchFamily="34" charset="-34"/>
              </a:rPr>
              <a:t> Assembly. The </a:t>
            </a:r>
            <a:r>
              <a:rPr lang="pl-PL" altLang="zh-CN" b="1" i="0" u="none" strike="noStrike" baseline="0" dirty="0" err="1" smtClean="0">
                <a:latin typeface="+mj-lt"/>
                <a:ea typeface="SimSun" panose="02010600030101010101" pitchFamily="2" charset="-122"/>
                <a:cs typeface="Cordia New" panose="020B0304020202020204" pitchFamily="34" charset="-34"/>
              </a:rPr>
              <a:t>delegation</a:t>
            </a:r>
            <a:r>
              <a:rPr lang="pl-PL" altLang="zh-CN" b="1" i="0" u="none" strike="noStrike" dirty="0" smtClean="0">
                <a:latin typeface="+mj-lt"/>
                <a:ea typeface="SimSun" panose="02010600030101010101" pitchFamily="2" charset="-122"/>
                <a:cs typeface="Cordia New" panose="020B0304020202020204" pitchFamily="34" charset="-34"/>
              </a:rPr>
              <a:t> </a:t>
            </a:r>
            <a:r>
              <a:rPr lang="pl-PL" altLang="zh-CN" b="1" i="0" u="none" strike="noStrike" dirty="0" err="1" smtClean="0">
                <a:latin typeface="+mj-lt"/>
                <a:ea typeface="SimSun" panose="02010600030101010101" pitchFamily="2" charset="-122"/>
                <a:cs typeface="Cordia New" panose="020B0304020202020204" pitchFamily="34" charset="-34"/>
              </a:rPr>
              <a:t>passed</a:t>
            </a:r>
            <a:r>
              <a:rPr lang="pl-PL" altLang="zh-CN" b="1" i="0" u="none" strike="noStrike" dirty="0" smtClean="0">
                <a:latin typeface="+mj-lt"/>
                <a:ea typeface="SimSun" panose="02010600030101010101" pitchFamily="2" charset="-122"/>
                <a:cs typeface="Cordia New" panose="020B0304020202020204" pitchFamily="34" charset="-34"/>
              </a:rPr>
              <a:t> on </a:t>
            </a:r>
            <a:r>
              <a:rPr lang="pl-PL" altLang="zh-CN" b="1" i="0" u="none" strike="noStrike" dirty="0" err="1" smtClean="0">
                <a:latin typeface="+mj-lt"/>
                <a:ea typeface="SimSun" panose="02010600030101010101" pitchFamily="2" charset="-122"/>
                <a:cs typeface="Cordia New" panose="020B0304020202020204" pitchFamily="34" charset="-34"/>
              </a:rPr>
              <a:t>an</a:t>
            </a:r>
            <a:r>
              <a:rPr lang="pl-PL" altLang="zh-CN" b="1" i="0" u="none" strike="noStrike" dirty="0" smtClean="0">
                <a:latin typeface="+mj-lt"/>
                <a:ea typeface="SimSun" panose="02010600030101010101" pitchFamily="2" charset="-122"/>
                <a:cs typeface="Cordia New" panose="020B0304020202020204" pitchFamily="34" charset="-34"/>
              </a:rPr>
              <a:t> </a:t>
            </a:r>
            <a:r>
              <a:rPr lang="pl-PL" altLang="zh-CN" b="1" i="0" u="none" strike="noStrike" dirty="0" err="1" smtClean="0">
                <a:latin typeface="+mj-lt"/>
                <a:ea typeface="SimSun" panose="02010600030101010101" pitchFamily="2" charset="-122"/>
                <a:cs typeface="Cordia New" panose="020B0304020202020204" pitchFamily="34" charset="-34"/>
              </a:rPr>
              <a:t>invitation</a:t>
            </a:r>
            <a:r>
              <a:rPr lang="pl-PL" altLang="zh-CN" b="1" i="0" u="none" strike="noStrike" dirty="0" smtClean="0">
                <a:latin typeface="+mj-lt"/>
                <a:ea typeface="SimSun" panose="02010600030101010101" pitchFamily="2" charset="-122"/>
                <a:cs typeface="Cordia New" panose="020B0304020202020204" pitchFamily="34" charset="-34"/>
              </a:rPr>
              <a:t> to </a:t>
            </a:r>
            <a:r>
              <a:rPr lang="pl-PL" altLang="zh-CN" b="1" i="0" u="none" strike="noStrike" dirty="0" err="1" smtClean="0">
                <a:latin typeface="+mj-lt"/>
                <a:ea typeface="SimSun" panose="02010600030101010101" pitchFamily="2" charset="-122"/>
                <a:cs typeface="Cordia New" panose="020B0304020202020204" pitchFamily="34" charset="-34"/>
              </a:rPr>
              <a:t>president</a:t>
            </a:r>
            <a:r>
              <a:rPr lang="pl-PL" altLang="zh-CN" b="1" i="0" u="none" strike="noStrike" dirty="0" smtClean="0">
                <a:latin typeface="+mj-lt"/>
                <a:ea typeface="SimSun" panose="02010600030101010101" pitchFamily="2" charset="-122"/>
                <a:cs typeface="Cordia New" panose="020B0304020202020204" pitchFamily="34" charset="-34"/>
              </a:rPr>
              <a:t> </a:t>
            </a:r>
            <a:r>
              <a:rPr lang="pl-PL" altLang="zh-CN" b="1" i="0" u="none" strike="noStrike" dirty="0" err="1" smtClean="0">
                <a:latin typeface="+mj-lt"/>
                <a:ea typeface="SimSun" panose="02010600030101010101" pitchFamily="2" charset="-122"/>
                <a:cs typeface="Cordia New" panose="020B0304020202020204" pitchFamily="34" charset="-34"/>
              </a:rPr>
              <a:t>Mun</a:t>
            </a:r>
            <a:r>
              <a:rPr lang="pl-PL" altLang="zh-CN" b="1" i="0" u="none" strike="noStrike" dirty="0" smtClean="0">
                <a:latin typeface="+mj-lt"/>
                <a:ea typeface="SimSun" panose="02010600030101010101" pitchFamily="2" charset="-122"/>
                <a:cs typeface="Cordia New" panose="020B0304020202020204" pitchFamily="34" charset="-34"/>
              </a:rPr>
              <a:t> to </a:t>
            </a:r>
            <a:r>
              <a:rPr lang="pl-PL" altLang="zh-CN" b="1" i="0" u="none" strike="noStrike" dirty="0" err="1" smtClean="0">
                <a:latin typeface="+mj-lt"/>
                <a:ea typeface="SimSun" panose="02010600030101010101" pitchFamily="2" charset="-122"/>
                <a:cs typeface="Cordia New" panose="020B0304020202020204" pitchFamily="34" charset="-34"/>
              </a:rPr>
              <a:t>visit</a:t>
            </a:r>
            <a:r>
              <a:rPr lang="pl-PL" altLang="zh-CN" b="1" i="0" u="none" strike="noStrike" dirty="0" smtClean="0">
                <a:latin typeface="+mj-lt"/>
                <a:ea typeface="SimSun" panose="02010600030101010101" pitchFamily="2" charset="-122"/>
                <a:cs typeface="Cordia New" panose="020B0304020202020204" pitchFamily="34" charset="-34"/>
              </a:rPr>
              <a:t> </a:t>
            </a:r>
            <a:r>
              <a:rPr lang="pl-PL" altLang="zh-CN" b="1" i="0" u="none" strike="noStrike" dirty="0" err="1" smtClean="0">
                <a:latin typeface="+mj-lt"/>
                <a:ea typeface="SimSun" panose="02010600030101010101" pitchFamily="2" charset="-122"/>
                <a:cs typeface="Cordia New" panose="020B0304020202020204" pitchFamily="34" charset="-34"/>
              </a:rPr>
              <a:t>North</a:t>
            </a:r>
            <a:r>
              <a:rPr lang="pl-PL" altLang="zh-CN" b="1" i="0" u="none" strike="noStrike" dirty="0" smtClean="0">
                <a:latin typeface="+mj-lt"/>
                <a:ea typeface="SimSun" panose="02010600030101010101" pitchFamily="2" charset="-122"/>
                <a:cs typeface="Cordia New" panose="020B0304020202020204" pitchFamily="34" charset="-34"/>
              </a:rPr>
              <a:t> Korea. </a:t>
            </a:r>
            <a:r>
              <a:rPr lang="pl-PL" altLang="zh-CN" b="1" dirty="0" smtClean="0">
                <a:latin typeface="+mj-lt"/>
                <a:ea typeface="SimSun" panose="02010600030101010101" pitchFamily="2" charset="-122"/>
                <a:cs typeface="Cordia New" panose="020B0304020202020204" pitchFamily="34" charset="-34"/>
              </a:rPr>
              <a:t>The United </a:t>
            </a:r>
            <a:r>
              <a:rPr lang="pl-PL" altLang="zh-CN" b="1" dirty="0" err="1" smtClean="0">
                <a:latin typeface="+mj-lt"/>
                <a:ea typeface="SimSun" panose="02010600030101010101" pitchFamily="2" charset="-122"/>
                <a:cs typeface="Cordia New" panose="020B0304020202020204" pitchFamily="34" charset="-34"/>
              </a:rPr>
              <a:t>States</a:t>
            </a:r>
            <a:r>
              <a:rPr lang="pl-PL" altLang="zh-CN" b="1" dirty="0" smtClean="0">
                <a:latin typeface="+mj-lt"/>
                <a:ea typeface="SimSun" panose="02010600030101010101" pitchFamily="2" charset="-122"/>
                <a:cs typeface="Cordia New" panose="020B0304020202020204" pitchFamily="34" charset="-34"/>
              </a:rPr>
              <a:t> was </a:t>
            </a:r>
            <a:r>
              <a:rPr lang="pl-PL" altLang="zh-CN" b="1" dirty="0" err="1" smtClean="0">
                <a:latin typeface="+mj-lt"/>
                <a:ea typeface="SimSun" panose="02010600030101010101" pitchFamily="2" charset="-122"/>
                <a:cs typeface="Cordia New" panose="020B0304020202020204" pitchFamily="34" charset="-34"/>
              </a:rPr>
              <a:t>represented</a:t>
            </a:r>
            <a:r>
              <a:rPr lang="pl-PL" altLang="zh-CN" b="1" dirty="0" smtClean="0">
                <a:latin typeface="+mj-lt"/>
                <a:ea typeface="SimSun" panose="02010600030101010101" pitchFamily="2" charset="-122"/>
                <a:cs typeface="Cordia New" panose="020B0304020202020204" pitchFamily="34" charset="-34"/>
              </a:rPr>
              <a:t> by vice </a:t>
            </a:r>
            <a:r>
              <a:rPr lang="pl-PL" altLang="zh-CN" b="1" dirty="0" err="1" smtClean="0">
                <a:latin typeface="+mj-lt"/>
                <a:ea typeface="SimSun" panose="02010600030101010101" pitchFamily="2" charset="-122"/>
                <a:cs typeface="Cordia New" panose="020B0304020202020204" pitchFamily="34" charset="-34"/>
              </a:rPr>
              <a:t>president</a:t>
            </a:r>
            <a:r>
              <a:rPr lang="pl-PL" altLang="zh-CN" b="1" dirty="0" smtClean="0">
                <a:latin typeface="+mj-lt"/>
                <a:ea typeface="SimSun" panose="02010600030101010101" pitchFamily="2" charset="-122"/>
                <a:cs typeface="Cordia New" panose="020B0304020202020204" pitchFamily="34" charset="-34"/>
              </a:rPr>
              <a:t> Mike </a:t>
            </a:r>
            <a:r>
              <a:rPr lang="pl-PL" altLang="zh-CN" b="1" dirty="0" err="1" smtClean="0">
                <a:latin typeface="+mj-lt"/>
                <a:ea typeface="SimSun" panose="02010600030101010101" pitchFamily="2" charset="-122"/>
                <a:cs typeface="Cordia New" panose="020B0304020202020204" pitchFamily="34" charset="-34"/>
              </a:rPr>
              <a:t>Pence</a:t>
            </a:r>
            <a:r>
              <a:rPr lang="pl-PL" altLang="zh-CN" b="1" dirty="0" smtClean="0">
                <a:latin typeface="+mj-lt"/>
                <a:ea typeface="SimSun" panose="02010600030101010101" pitchFamily="2" charset="-122"/>
                <a:cs typeface="Cordia New" panose="020B0304020202020204" pitchFamily="34" charset="-34"/>
              </a:rPr>
              <a:t>. </a:t>
            </a:r>
            <a:r>
              <a:rPr lang="pl-PL" altLang="zh-CN" b="1" i="0" u="none" strike="noStrike" baseline="0" dirty="0" smtClean="0">
                <a:latin typeface="+mj-lt"/>
                <a:ea typeface="SimSun" panose="02010600030101010101" pitchFamily="2" charset="-122"/>
                <a:cs typeface="Cordia New" panose="020B0304020202020204" pitchFamily="34" charset="-34"/>
              </a:rPr>
              <a:t> </a:t>
            </a:r>
            <a:endParaRPr lang="pl-PL" dirty="0">
              <a:latin typeface="+mj-lt"/>
            </a:endParaRPr>
          </a:p>
        </p:txBody>
      </p:sp>
    </p:spTree>
    <p:extLst>
      <p:ext uri="{BB962C8B-B14F-4D97-AF65-F5344CB8AC3E}">
        <p14:creationId xmlns:p14="http://schemas.microsoft.com/office/powerpoint/2010/main" val="293374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365759"/>
          </a:xfrm>
        </p:spPr>
        <p:txBody>
          <a:bodyPr>
            <a:noAutofit/>
          </a:bodyPr>
          <a:lstStyle/>
          <a:p>
            <a:pPr algn="ctr"/>
            <a:r>
              <a:rPr lang="pl-PL" sz="3200" dirty="0" err="1" smtClean="0"/>
              <a:t>Mun</a:t>
            </a:r>
            <a:r>
              <a:rPr lang="pl-PL" sz="3200" dirty="0" smtClean="0"/>
              <a:t> </a:t>
            </a:r>
            <a:r>
              <a:rPr lang="pl-PL" sz="3200" dirty="0" err="1" smtClean="0"/>
              <a:t>Jae</a:t>
            </a:r>
            <a:r>
              <a:rPr lang="pl-PL" sz="3200" dirty="0" smtClean="0"/>
              <a:t>-in, Mike </a:t>
            </a:r>
            <a:r>
              <a:rPr lang="pl-PL" sz="3200" dirty="0" err="1" smtClean="0"/>
              <a:t>Pence</a:t>
            </a:r>
            <a:r>
              <a:rPr lang="pl-PL" sz="3200" dirty="0" smtClean="0"/>
              <a:t>, </a:t>
            </a:r>
            <a:r>
              <a:rPr lang="pl-PL" altLang="zh-CN" sz="3200" i="0" u="none" strike="noStrike" baseline="0" dirty="0" smtClean="0">
                <a:ea typeface="SimSun" panose="02010600030101010101" pitchFamily="2" charset="-122"/>
                <a:cs typeface="Cordia New" panose="020B0304020202020204" pitchFamily="34" charset="-34"/>
              </a:rPr>
              <a:t>Kim </a:t>
            </a:r>
            <a:r>
              <a:rPr lang="pl-PL" altLang="zh-CN" sz="3200" i="0" u="none" strike="noStrike" baseline="0" dirty="0" err="1" smtClean="0">
                <a:ea typeface="SimSun" panose="02010600030101010101" pitchFamily="2" charset="-122"/>
                <a:cs typeface="Cordia New" panose="020B0304020202020204" pitchFamily="34" charset="-34"/>
              </a:rPr>
              <a:t>Yŏ-jŏng</a:t>
            </a:r>
            <a:r>
              <a:rPr lang="pl-PL" altLang="zh-CN" sz="3200" i="0" u="none" strike="noStrike" baseline="0" dirty="0" smtClean="0">
                <a:ea typeface="SimSun" panose="02010600030101010101" pitchFamily="2" charset="-122"/>
                <a:cs typeface="Cordia New" panose="020B0304020202020204" pitchFamily="34" charset="-34"/>
              </a:rPr>
              <a:t> and Kim </a:t>
            </a:r>
            <a:r>
              <a:rPr lang="pl-PL" altLang="zh-CN" sz="3200" i="0" u="none" strike="noStrike" baseline="0" dirty="0" err="1" smtClean="0">
                <a:ea typeface="SimSun" panose="02010600030101010101" pitchFamily="2" charset="-122"/>
                <a:cs typeface="Cordia New" panose="020B0304020202020204" pitchFamily="34" charset="-34"/>
              </a:rPr>
              <a:t>Yŏng</a:t>
            </a:r>
            <a:r>
              <a:rPr lang="pl-PL" altLang="zh-CN" sz="3200" i="0" u="none" strike="noStrike" baseline="0" dirty="0" smtClean="0">
                <a:ea typeface="SimSun" panose="02010600030101010101" pitchFamily="2" charset="-122"/>
                <a:cs typeface="Cordia New" panose="020B0304020202020204" pitchFamily="34" charset="-34"/>
              </a:rPr>
              <a:t>-nam in </a:t>
            </a:r>
            <a:r>
              <a:rPr lang="pl-PL" altLang="zh-CN" sz="3200" i="0" u="none" strike="noStrike" baseline="0" dirty="0" err="1" smtClean="0">
                <a:ea typeface="SimSun" panose="02010600030101010101" pitchFamily="2" charset="-122"/>
                <a:cs typeface="Cordia New" panose="020B0304020202020204" pitchFamily="34" charset="-34"/>
              </a:rPr>
              <a:t>Phyongchang</a:t>
            </a:r>
            <a:r>
              <a:rPr lang="pl-PL" sz="3200" dirty="0" smtClean="0"/>
              <a:t> </a:t>
            </a:r>
            <a:endParaRPr lang="pl-PL" sz="32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980" y="489533"/>
            <a:ext cx="9548039" cy="6368467"/>
          </a:xfrm>
          <a:prstGeom prst="rect">
            <a:avLst/>
          </a:prstGeom>
        </p:spPr>
      </p:pic>
    </p:spTree>
    <p:extLst>
      <p:ext uri="{BB962C8B-B14F-4D97-AF65-F5344CB8AC3E}">
        <p14:creationId xmlns:p14="http://schemas.microsoft.com/office/powerpoint/2010/main" val="345189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430305"/>
          </a:xfrm>
        </p:spPr>
        <p:txBody>
          <a:bodyPr>
            <a:noAutofit/>
          </a:bodyPr>
          <a:lstStyle/>
          <a:p>
            <a:pPr algn="ctr"/>
            <a:r>
              <a:rPr lang="pl-PL" sz="3200" b="1" dirty="0" err="1" smtClean="0"/>
              <a:t>Background</a:t>
            </a:r>
            <a:endParaRPr lang="pl-PL" sz="3200" b="1" dirty="0"/>
          </a:p>
        </p:txBody>
      </p:sp>
      <p:sp>
        <p:nvSpPr>
          <p:cNvPr id="3" name="Symbol zastępczy zawartości 2"/>
          <p:cNvSpPr>
            <a:spLocks noGrp="1"/>
          </p:cNvSpPr>
          <p:nvPr>
            <p:ph idx="1"/>
          </p:nvPr>
        </p:nvSpPr>
        <p:spPr>
          <a:xfrm>
            <a:off x="0" y="430306"/>
            <a:ext cx="12192000" cy="6427693"/>
          </a:xfrm>
        </p:spPr>
        <p:txBody>
          <a:bodyPr>
            <a:normAutofit lnSpcReduction="10000"/>
          </a:bodyPr>
          <a:lstStyle/>
          <a:p>
            <a:pPr algn="just"/>
            <a:r>
              <a:rPr lang="en-US" dirty="0"/>
              <a:t>On March 5, 2018</a:t>
            </a:r>
            <a:r>
              <a:rPr lang="en-US" dirty="0" smtClean="0"/>
              <a:t>,</a:t>
            </a:r>
            <a:r>
              <a:rPr lang="pl-PL" dirty="0" smtClean="0"/>
              <a:t> </a:t>
            </a:r>
            <a:r>
              <a:rPr lang="pl-PL" dirty="0" err="1" smtClean="0"/>
              <a:t>South</a:t>
            </a:r>
            <a:r>
              <a:rPr lang="pl-PL" dirty="0" smtClean="0"/>
              <a:t> Korea</a:t>
            </a:r>
            <a:r>
              <a:rPr lang="en-US" dirty="0" smtClean="0"/>
              <a:t>'s </a:t>
            </a:r>
            <a:r>
              <a:rPr lang="en-US" dirty="0"/>
              <a:t>special delegation agreed to hold the third </a:t>
            </a:r>
            <a:r>
              <a:rPr lang="pl-PL" dirty="0" err="1" smtClean="0"/>
              <a:t>inter-Korean</a:t>
            </a:r>
            <a:r>
              <a:rPr lang="pl-PL" dirty="0" smtClean="0"/>
              <a:t> </a:t>
            </a:r>
            <a:r>
              <a:rPr lang="pl-PL" dirty="0" err="1" smtClean="0"/>
              <a:t>summit</a:t>
            </a:r>
            <a:r>
              <a:rPr lang="pl-PL" dirty="0" smtClean="0"/>
              <a:t> </a:t>
            </a:r>
            <a:r>
              <a:rPr lang="pl-PL" dirty="0" err="1" smtClean="0"/>
              <a:t>at</a:t>
            </a:r>
            <a:r>
              <a:rPr lang="pl-PL" dirty="0" smtClean="0"/>
              <a:t> Inter-</a:t>
            </a:r>
            <a:r>
              <a:rPr lang="pl-PL" dirty="0" err="1" smtClean="0"/>
              <a:t>Korean</a:t>
            </a:r>
            <a:r>
              <a:rPr lang="pl-PL" dirty="0" smtClean="0"/>
              <a:t> </a:t>
            </a:r>
            <a:r>
              <a:rPr lang="pl-PL" dirty="0" err="1" smtClean="0"/>
              <a:t>Peace</a:t>
            </a:r>
            <a:r>
              <a:rPr lang="pl-PL" dirty="0" smtClean="0"/>
              <a:t> House in </a:t>
            </a:r>
            <a:r>
              <a:rPr lang="pl-PL" dirty="0" err="1" smtClean="0"/>
              <a:t>Phanmunjom</a:t>
            </a:r>
            <a:r>
              <a:rPr lang="en-US" dirty="0" smtClean="0"/>
              <a:t> </a:t>
            </a:r>
            <a:r>
              <a:rPr lang="en-US" dirty="0"/>
              <a:t>on April 27, 2018. On March 6, after returning to South Korea, the national security adviser, </a:t>
            </a:r>
            <a:r>
              <a:rPr lang="pl-PL" dirty="0" err="1" smtClean="0"/>
              <a:t>Chŏng</a:t>
            </a:r>
            <a:r>
              <a:rPr lang="pl-PL" dirty="0" smtClean="0"/>
              <a:t> </a:t>
            </a:r>
            <a:r>
              <a:rPr lang="pl-PL" dirty="0" err="1" smtClean="0"/>
              <a:t>Ŭi-yong</a:t>
            </a:r>
            <a:r>
              <a:rPr lang="pl-PL" dirty="0" smtClean="0"/>
              <a:t> (</a:t>
            </a:r>
            <a:r>
              <a:rPr lang="pl-PL" dirty="0" err="1" smtClean="0">
                <a:latin typeface="Batang" panose="02030600000101010101" pitchFamily="18" charset="-127"/>
                <a:ea typeface="Batang" panose="02030600000101010101" pitchFamily="18" charset="-127"/>
              </a:rPr>
              <a:t>정의용</a:t>
            </a:r>
            <a:r>
              <a:rPr lang="pl-PL" dirty="0" smtClean="0"/>
              <a:t>)</a:t>
            </a:r>
            <a:r>
              <a:rPr lang="en-US" dirty="0" smtClean="0"/>
              <a:t>, </a:t>
            </a:r>
            <a:r>
              <a:rPr lang="en-US" dirty="0"/>
              <a:t>and National Information </a:t>
            </a:r>
            <a:r>
              <a:rPr lang="pl-PL" dirty="0" smtClean="0"/>
              <a:t>d</a:t>
            </a:r>
            <a:r>
              <a:rPr lang="en-US" dirty="0" err="1" smtClean="0"/>
              <a:t>irector</a:t>
            </a:r>
            <a:r>
              <a:rPr lang="en-US" dirty="0" smtClean="0"/>
              <a:t> </a:t>
            </a:r>
            <a:r>
              <a:rPr lang="pl-PL" dirty="0" err="1" smtClean="0"/>
              <a:t>Sŏ</a:t>
            </a:r>
            <a:r>
              <a:rPr lang="pl-PL" dirty="0" smtClean="0"/>
              <a:t> Hun</a:t>
            </a:r>
            <a:r>
              <a:rPr lang="en-US" dirty="0" smtClean="0"/>
              <a:t> </a:t>
            </a:r>
            <a:r>
              <a:rPr lang="pl-PL" dirty="0" smtClean="0"/>
              <a:t>(</a:t>
            </a:r>
            <a:r>
              <a:rPr lang="ko-KR" dirty="0" smtClean="0">
                <a:latin typeface="Batang" panose="02030600000101010101" pitchFamily="18" charset="-127"/>
                <a:ea typeface="Batang" panose="02030600000101010101" pitchFamily="18" charset="-127"/>
              </a:rPr>
              <a:t>서훈</a:t>
            </a:r>
            <a:r>
              <a:rPr lang="pl-PL" dirty="0" smtClean="0"/>
              <a:t>) </a:t>
            </a:r>
            <a:r>
              <a:rPr lang="en-US" dirty="0" smtClean="0"/>
              <a:t>traveled </a:t>
            </a:r>
            <a:r>
              <a:rPr lang="en-US" dirty="0"/>
              <a:t>to the United States on March 8 to report to Trump about the upcoming inter-Korean summit and relayed to President Trump the North Korean chairman Kim Jong-un's invitation. Trump endorsed the North Korea–United States summit about an hour after receiving the report</a:t>
            </a:r>
            <a:r>
              <a:rPr lang="en-US" dirty="0" smtClean="0"/>
              <a:t>.</a:t>
            </a:r>
            <a:r>
              <a:rPr lang="pl-PL" dirty="0" smtClean="0"/>
              <a:t> </a:t>
            </a:r>
          </a:p>
          <a:p>
            <a:pPr algn="just"/>
            <a:r>
              <a:rPr lang="pl-PL" dirty="0" err="1" smtClean="0"/>
              <a:t>Chŏng</a:t>
            </a:r>
            <a:r>
              <a:rPr lang="pl-PL" dirty="0" smtClean="0"/>
              <a:t> </a:t>
            </a:r>
            <a:r>
              <a:rPr lang="pl-PL" dirty="0" err="1" smtClean="0"/>
              <a:t>Ŭi-yong</a:t>
            </a:r>
            <a:r>
              <a:rPr lang="pl-PL" dirty="0" smtClean="0"/>
              <a:t> </a:t>
            </a:r>
            <a:r>
              <a:rPr lang="pl-PL" dirty="0" err="1" smtClean="0"/>
              <a:t>also</a:t>
            </a:r>
            <a:r>
              <a:rPr lang="pl-PL" dirty="0" smtClean="0"/>
              <a:t> </a:t>
            </a:r>
            <a:r>
              <a:rPr lang="pl-PL" dirty="0" err="1" smtClean="0"/>
              <a:t>visited</a:t>
            </a:r>
            <a:r>
              <a:rPr lang="pl-PL" dirty="0" smtClean="0"/>
              <a:t> China, Russia and Japan to </a:t>
            </a:r>
            <a:r>
              <a:rPr lang="pl-PL" dirty="0" err="1" smtClean="0"/>
              <a:t>inform</a:t>
            </a:r>
            <a:r>
              <a:rPr lang="pl-PL" dirty="0" smtClean="0"/>
              <a:t> </a:t>
            </a:r>
            <a:r>
              <a:rPr lang="pl-PL" dirty="0" err="1" smtClean="0"/>
              <a:t>their</a:t>
            </a:r>
            <a:r>
              <a:rPr lang="pl-PL" dirty="0" smtClean="0"/>
              <a:t> </a:t>
            </a:r>
            <a:r>
              <a:rPr lang="pl-PL" dirty="0" err="1" smtClean="0"/>
              <a:t>leaders</a:t>
            </a:r>
            <a:r>
              <a:rPr lang="pl-PL" dirty="0" smtClean="0"/>
              <a:t> </a:t>
            </a:r>
            <a:r>
              <a:rPr lang="pl-PL" dirty="0" err="1" smtClean="0"/>
              <a:t>about</a:t>
            </a:r>
            <a:r>
              <a:rPr lang="pl-PL" dirty="0" smtClean="0"/>
              <a:t> the </a:t>
            </a:r>
            <a:r>
              <a:rPr lang="pl-PL" dirty="0" err="1" smtClean="0"/>
              <a:t>planned</a:t>
            </a:r>
            <a:r>
              <a:rPr lang="pl-PL" dirty="0" smtClean="0"/>
              <a:t> </a:t>
            </a:r>
            <a:r>
              <a:rPr lang="pl-PL" dirty="0" err="1" smtClean="0"/>
              <a:t>inter-Korean</a:t>
            </a:r>
            <a:r>
              <a:rPr lang="pl-PL" dirty="0" smtClean="0"/>
              <a:t> </a:t>
            </a:r>
            <a:r>
              <a:rPr lang="pl-PL" dirty="0" err="1" smtClean="0"/>
              <a:t>summit</a:t>
            </a:r>
            <a:r>
              <a:rPr lang="pl-PL" dirty="0" smtClean="0"/>
              <a:t> and the </a:t>
            </a:r>
            <a:r>
              <a:rPr lang="pl-PL" dirty="0" err="1" smtClean="0"/>
              <a:t>North</a:t>
            </a:r>
            <a:r>
              <a:rPr lang="pl-PL" dirty="0" smtClean="0"/>
              <a:t> Korea – U. S. </a:t>
            </a:r>
            <a:r>
              <a:rPr lang="pl-PL" dirty="0" err="1" smtClean="0"/>
              <a:t>summit</a:t>
            </a:r>
            <a:r>
              <a:rPr lang="pl-PL" dirty="0" smtClean="0"/>
              <a:t>.</a:t>
            </a:r>
          </a:p>
          <a:p>
            <a:pPr algn="just"/>
            <a:r>
              <a:rPr lang="en-US" dirty="0"/>
              <a:t>The </a:t>
            </a:r>
            <a:r>
              <a:rPr lang="pl-PL" dirty="0" smtClean="0"/>
              <a:t>White House </a:t>
            </a:r>
            <a:r>
              <a:rPr lang="en-US" dirty="0" smtClean="0"/>
              <a:t>announced </a:t>
            </a:r>
            <a:r>
              <a:rPr lang="en-US" dirty="0"/>
              <a:t>that the UN Sanctions would remain in place until an agreement between the United States and North Korea is reached. On March 6, Sarah Sanders said that the White House would need to see "concrete and verifiable steps" toward the </a:t>
            </a:r>
            <a:r>
              <a:rPr lang="pl-PL" dirty="0" err="1" smtClean="0"/>
              <a:t>denuclearization</a:t>
            </a:r>
            <a:r>
              <a:rPr lang="pl-PL" dirty="0" smtClean="0"/>
              <a:t> </a:t>
            </a:r>
            <a:r>
              <a:rPr lang="en-US" dirty="0" smtClean="0"/>
              <a:t>of </a:t>
            </a:r>
            <a:r>
              <a:rPr lang="en-US" dirty="0"/>
              <a:t>North Korea before Trump would meet with Kim </a:t>
            </a:r>
            <a:r>
              <a:rPr lang="pl-PL" altLang="zh-CN" dirty="0" err="1" smtClean="0">
                <a:ea typeface="SimSun" panose="02010600030101010101" pitchFamily="2" charset="-122"/>
                <a:cs typeface="Cordia New" panose="020B0304020202020204" pitchFamily="34" charset="-34"/>
              </a:rPr>
              <a:t>Jŏng-ŭn</a:t>
            </a:r>
            <a:r>
              <a:rPr lang="pl-PL" altLang="zh-CN" dirty="0" smtClean="0">
                <a:ea typeface="SimSun" panose="02010600030101010101" pitchFamily="2" charset="-122"/>
                <a:cs typeface="Cordia New" panose="020B0304020202020204" pitchFamily="34" charset="-34"/>
              </a:rPr>
              <a:t>.</a:t>
            </a:r>
            <a:r>
              <a:rPr lang="en-US" dirty="0" smtClean="0"/>
              <a:t> </a:t>
            </a:r>
            <a:r>
              <a:rPr lang="en-US" dirty="0"/>
              <a:t>Later that day, an unidentified Trump official told </a:t>
            </a:r>
            <a:r>
              <a:rPr lang="pl-PL" i="1" dirty="0" smtClean="0"/>
              <a:t>The Wall </a:t>
            </a:r>
            <a:r>
              <a:rPr lang="pl-PL" i="1" dirty="0" err="1" smtClean="0"/>
              <a:t>Street</a:t>
            </a:r>
            <a:r>
              <a:rPr lang="pl-PL" i="1" dirty="0" smtClean="0"/>
              <a:t> </a:t>
            </a:r>
            <a:r>
              <a:rPr lang="pl-PL" i="1" dirty="0" err="1" smtClean="0"/>
              <a:t>Journal</a:t>
            </a:r>
            <a:r>
              <a:rPr lang="en-US" dirty="0" smtClean="0"/>
              <a:t> </a:t>
            </a:r>
            <a:r>
              <a:rPr lang="en-US" dirty="0"/>
              <a:t>that Trump had still accepted </a:t>
            </a:r>
            <a:r>
              <a:rPr lang="en-US" dirty="0" smtClean="0"/>
              <a:t>Kim </a:t>
            </a:r>
            <a:r>
              <a:rPr lang="pl-PL" altLang="zh-CN" dirty="0" err="1" smtClean="0">
                <a:ea typeface="SimSun" panose="02010600030101010101" pitchFamily="2" charset="-122"/>
                <a:cs typeface="Cordia New" panose="020B0304020202020204" pitchFamily="34" charset="-34"/>
              </a:rPr>
              <a:t>Jŏng-ŭn</a:t>
            </a:r>
            <a:r>
              <a:rPr lang="en-US" dirty="0" smtClean="0"/>
              <a:t>'s </a:t>
            </a:r>
            <a:r>
              <a:rPr lang="en-US" dirty="0"/>
              <a:t>invitation. </a:t>
            </a:r>
            <a:endParaRPr lang="pl-PL" dirty="0" smtClean="0"/>
          </a:p>
          <a:p>
            <a:pPr algn="just"/>
            <a:r>
              <a:rPr lang="pl-PL" dirty="0" err="1" smtClean="0"/>
              <a:t>Secretary</a:t>
            </a:r>
            <a:r>
              <a:rPr lang="pl-PL" dirty="0" smtClean="0"/>
              <a:t> of </a:t>
            </a:r>
            <a:r>
              <a:rPr lang="pl-PL" dirty="0" err="1" smtClean="0"/>
              <a:t>State</a:t>
            </a:r>
            <a:r>
              <a:rPr lang="pl-PL" dirty="0" smtClean="0"/>
              <a:t> Mike Pompeo </a:t>
            </a:r>
            <a:r>
              <a:rPr lang="pl-PL" dirty="0" err="1" smtClean="0"/>
              <a:t>visited</a:t>
            </a:r>
            <a:r>
              <a:rPr lang="pl-PL" dirty="0" smtClean="0"/>
              <a:t> </a:t>
            </a:r>
            <a:r>
              <a:rPr lang="pl-PL" dirty="0" err="1" smtClean="0"/>
              <a:t>Phyongyang</a:t>
            </a:r>
            <a:r>
              <a:rPr lang="pl-PL" dirty="0" smtClean="0"/>
              <a:t> for </a:t>
            </a:r>
            <a:r>
              <a:rPr lang="pl-PL" dirty="0" err="1" smtClean="0"/>
              <a:t>talks</a:t>
            </a:r>
            <a:r>
              <a:rPr lang="pl-PL" dirty="0" smtClean="0"/>
              <a:t> </a:t>
            </a:r>
            <a:r>
              <a:rPr lang="pl-PL" dirty="0" err="1" smtClean="0"/>
              <a:t>at</a:t>
            </a:r>
            <a:r>
              <a:rPr lang="pl-PL" dirty="0" smtClean="0"/>
              <a:t> the end of March.</a:t>
            </a:r>
            <a:endParaRPr lang="pl-PL" dirty="0"/>
          </a:p>
          <a:p>
            <a:pPr algn="just"/>
            <a:endParaRPr lang="pl-PL" dirty="0"/>
          </a:p>
        </p:txBody>
      </p:sp>
    </p:spTree>
    <p:extLst>
      <p:ext uri="{BB962C8B-B14F-4D97-AF65-F5344CB8AC3E}">
        <p14:creationId xmlns:p14="http://schemas.microsoft.com/office/powerpoint/2010/main" val="294399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419547"/>
          </a:xfrm>
        </p:spPr>
        <p:txBody>
          <a:bodyPr>
            <a:normAutofit fontScale="90000"/>
          </a:bodyPr>
          <a:lstStyle/>
          <a:p>
            <a:pPr algn="ctr"/>
            <a:r>
              <a:rPr lang="pl-PL" dirty="0" err="1" smtClean="0"/>
              <a:t>Chŏng</a:t>
            </a:r>
            <a:r>
              <a:rPr lang="pl-PL" dirty="0" smtClean="0"/>
              <a:t> </a:t>
            </a:r>
            <a:r>
              <a:rPr lang="pl-PL" dirty="0" err="1" smtClean="0"/>
              <a:t>Ŭi-yong</a:t>
            </a:r>
            <a:r>
              <a:rPr lang="pl-PL" dirty="0" smtClean="0"/>
              <a:t> with </a:t>
            </a:r>
            <a:r>
              <a:rPr lang="en-US" dirty="0" smtClean="0"/>
              <a:t>Kim </a:t>
            </a:r>
            <a:r>
              <a:rPr lang="pl-PL" altLang="zh-CN" dirty="0" err="1" smtClean="0">
                <a:ea typeface="SimSun" panose="02010600030101010101" pitchFamily="2" charset="-122"/>
                <a:cs typeface="Cordia New" panose="020B0304020202020204" pitchFamily="34" charset="-34"/>
              </a:rPr>
              <a:t>Jŏng-ŭn</a:t>
            </a:r>
            <a:r>
              <a:rPr lang="pl-PL" altLang="zh-CN" dirty="0" smtClean="0">
                <a:ea typeface="SimSun" panose="02010600030101010101" pitchFamily="2" charset="-122"/>
                <a:cs typeface="Cordia New" panose="020B0304020202020204" pitchFamily="34" charset="-34"/>
              </a:rPr>
              <a:t>, March 5, 2018</a:t>
            </a:r>
            <a:r>
              <a:rPr lang="pl-PL" dirty="0" smtClean="0"/>
              <a:t> </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609" y="419548"/>
            <a:ext cx="9656781" cy="6440997"/>
          </a:xfrm>
          <a:prstGeom prst="rect">
            <a:avLst/>
          </a:prstGeom>
        </p:spPr>
      </p:pic>
    </p:spTree>
    <p:extLst>
      <p:ext uri="{BB962C8B-B14F-4D97-AF65-F5344CB8AC3E}">
        <p14:creationId xmlns:p14="http://schemas.microsoft.com/office/powerpoint/2010/main" val="1248270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451820"/>
          </a:xfrm>
        </p:spPr>
        <p:txBody>
          <a:bodyPr>
            <a:noAutofit/>
          </a:bodyPr>
          <a:lstStyle/>
          <a:p>
            <a:pPr algn="ctr"/>
            <a:r>
              <a:rPr lang="en-US" sz="3200" dirty="0" smtClean="0"/>
              <a:t>Kim </a:t>
            </a:r>
            <a:r>
              <a:rPr lang="pl-PL" altLang="zh-CN" sz="3200" dirty="0" err="1" smtClean="0">
                <a:ea typeface="SimSun" panose="02010600030101010101" pitchFamily="2" charset="-122"/>
                <a:cs typeface="Cordia New" panose="020B0304020202020204" pitchFamily="34" charset="-34"/>
              </a:rPr>
              <a:t>Jŏng-ŭn</a:t>
            </a:r>
            <a:r>
              <a:rPr lang="pl-PL" altLang="zh-CN" sz="3200" dirty="0" smtClean="0">
                <a:ea typeface="SimSun" panose="02010600030101010101" pitchFamily="2" charset="-122"/>
                <a:cs typeface="Cordia New" panose="020B0304020202020204" pitchFamily="34" charset="-34"/>
              </a:rPr>
              <a:t> with Mike Pompeo in </a:t>
            </a:r>
            <a:r>
              <a:rPr lang="pl-PL" altLang="zh-CN" sz="3200" dirty="0" err="1" smtClean="0">
                <a:ea typeface="SimSun" panose="02010600030101010101" pitchFamily="2" charset="-122"/>
                <a:cs typeface="Cordia New" panose="020B0304020202020204" pitchFamily="34" charset="-34"/>
              </a:rPr>
              <a:t>Phyongyang</a:t>
            </a:r>
            <a:r>
              <a:rPr lang="pl-PL" altLang="zh-CN" sz="3200" dirty="0" smtClean="0">
                <a:ea typeface="SimSun" panose="02010600030101010101" pitchFamily="2" charset="-122"/>
                <a:cs typeface="Cordia New" panose="020B0304020202020204" pitchFamily="34" charset="-34"/>
              </a:rPr>
              <a:t>, 31 / 03 / 2018</a:t>
            </a:r>
            <a:endParaRPr lang="pl-PL" sz="32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51821"/>
            <a:ext cx="9144000" cy="6393656"/>
          </a:xfrm>
          <a:prstGeom prst="rect">
            <a:avLst/>
          </a:prstGeom>
        </p:spPr>
      </p:pic>
    </p:spTree>
    <p:extLst>
      <p:ext uri="{BB962C8B-B14F-4D97-AF65-F5344CB8AC3E}">
        <p14:creationId xmlns:p14="http://schemas.microsoft.com/office/powerpoint/2010/main" val="2619110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376517"/>
          </a:xfrm>
        </p:spPr>
        <p:txBody>
          <a:bodyPr>
            <a:noAutofit/>
          </a:bodyPr>
          <a:lstStyle/>
          <a:p>
            <a:pPr algn="ctr"/>
            <a:r>
              <a:rPr lang="en-US" sz="3200" b="1" dirty="0" smtClean="0"/>
              <a:t>Kim Jong-un's meeting with Xi Jinping</a:t>
            </a:r>
            <a:endParaRPr lang="pl-PL" sz="3200" dirty="0"/>
          </a:p>
        </p:txBody>
      </p:sp>
      <p:sp>
        <p:nvSpPr>
          <p:cNvPr id="3" name="Symbol zastępczy zawartości 2"/>
          <p:cNvSpPr>
            <a:spLocks noGrp="1"/>
          </p:cNvSpPr>
          <p:nvPr>
            <p:ph idx="1"/>
          </p:nvPr>
        </p:nvSpPr>
        <p:spPr>
          <a:xfrm>
            <a:off x="0" y="376518"/>
            <a:ext cx="12192000" cy="6481482"/>
          </a:xfrm>
        </p:spPr>
        <p:txBody>
          <a:bodyPr/>
          <a:lstStyle/>
          <a:p>
            <a:pPr algn="just"/>
            <a:r>
              <a:rPr lang="en-US" b="1" dirty="0" smtClean="0"/>
              <a:t>North </a:t>
            </a:r>
            <a:r>
              <a:rPr lang="en-US" b="1" dirty="0"/>
              <a:t>Korea's supreme leader </a:t>
            </a:r>
            <a:r>
              <a:rPr lang="pl-PL" altLang="zh-CN" b="1" dirty="0">
                <a:ea typeface="SimSun" panose="02010600030101010101" pitchFamily="2" charset="-122"/>
                <a:cs typeface="Cordia New" panose="020B0304020202020204" pitchFamily="34" charset="-34"/>
              </a:rPr>
              <a:t>Kim </a:t>
            </a:r>
            <a:r>
              <a:rPr lang="pl-PL" altLang="zh-CN" b="1" dirty="0" err="1">
                <a:ea typeface="SimSun" panose="02010600030101010101" pitchFamily="2" charset="-122"/>
                <a:cs typeface="Cordia New" panose="020B0304020202020204" pitchFamily="34" charset="-34"/>
              </a:rPr>
              <a:t>J</a:t>
            </a:r>
            <a:r>
              <a:rPr lang="pl-PL" b="1" dirty="0" err="1" smtClean="0"/>
              <a:t>ŏng-ŭn</a:t>
            </a:r>
            <a:r>
              <a:rPr lang="pl-PL" dirty="0" smtClean="0"/>
              <a:t> </a:t>
            </a:r>
            <a:r>
              <a:rPr lang="en-US" b="1" dirty="0" smtClean="0"/>
              <a:t>was in</a:t>
            </a:r>
            <a:r>
              <a:rPr lang="pl-PL" b="1" dirty="0" smtClean="0"/>
              <a:t> Beijing</a:t>
            </a:r>
            <a:r>
              <a:rPr lang="en-US" b="1" dirty="0" smtClean="0"/>
              <a:t> </a:t>
            </a:r>
            <a:r>
              <a:rPr lang="en-US" b="1" dirty="0"/>
              <a:t>on March 25–28, 2018</a:t>
            </a:r>
            <a:r>
              <a:rPr lang="en-US" dirty="0"/>
              <a:t>, arriving by special train for talks with China's </a:t>
            </a:r>
            <a:r>
              <a:rPr lang="pl-PL" dirty="0" err="1" smtClean="0"/>
              <a:t>paramount</a:t>
            </a:r>
            <a:r>
              <a:rPr lang="pl-PL" dirty="0" smtClean="0"/>
              <a:t> leader Xi Jinping (</a:t>
            </a:r>
            <a:r>
              <a:rPr lang="zh-CN" altLang="en-US" dirty="0" smtClean="0">
                <a:effectLst/>
              </a:rPr>
              <a:t>习近平</a:t>
            </a:r>
            <a:r>
              <a:rPr lang="pl-PL" dirty="0" smtClean="0"/>
              <a:t>)</a:t>
            </a:r>
            <a:r>
              <a:rPr lang="en-US" dirty="0" smtClean="0"/>
              <a:t>, </a:t>
            </a:r>
            <a:r>
              <a:rPr lang="en-US" dirty="0"/>
              <a:t>Kim's first known out-of-country excursion since taking power six years previously. </a:t>
            </a:r>
            <a:r>
              <a:rPr lang="en-US" b="1" dirty="0"/>
              <a:t>China stated that North Korea was "committed to denuclearization" and willing to hold a summit with the United States</a:t>
            </a:r>
            <a:r>
              <a:rPr lang="en-US" dirty="0"/>
              <a:t>. It was organized by the invitation of Xi. During the meeting between two leaders, Kim officially invited Xi to the North Korean capital </a:t>
            </a:r>
            <a:r>
              <a:rPr lang="pl-PL" dirty="0" err="1" smtClean="0"/>
              <a:t>Phyŏngyang</a:t>
            </a:r>
            <a:r>
              <a:rPr lang="en-US" dirty="0" smtClean="0"/>
              <a:t> </a:t>
            </a:r>
            <a:r>
              <a:rPr lang="en-US" dirty="0"/>
              <a:t>when it was convenient in his schedule, and Xi accepted the invitation</a:t>
            </a:r>
            <a:r>
              <a:rPr lang="en-US" b="1" dirty="0"/>
              <a:t>. </a:t>
            </a:r>
            <a:endParaRPr lang="pl-PL" b="1" dirty="0" smtClean="0"/>
          </a:p>
          <a:p>
            <a:pPr algn="just"/>
            <a:r>
              <a:rPr lang="en-US" b="1" dirty="0" smtClean="0"/>
              <a:t>Xi </a:t>
            </a:r>
            <a:r>
              <a:rPr lang="en-US" b="1" dirty="0"/>
              <a:t>urged Kim to strengthen the strategic and diplomatic future partnership between China and North Korea</a:t>
            </a:r>
            <a:r>
              <a:rPr lang="en-US" dirty="0"/>
              <a:t>. Kim stressed to Xi that North Korea and China are </a:t>
            </a:r>
            <a:r>
              <a:rPr lang="pl-PL" dirty="0" err="1" smtClean="0"/>
              <a:t>communist</a:t>
            </a:r>
            <a:r>
              <a:rPr lang="en-US" dirty="0" smtClean="0"/>
              <a:t> </a:t>
            </a:r>
            <a:r>
              <a:rPr lang="en-US" dirty="0"/>
              <a:t>countries and that there are many ways to cooperate in various aspects in the future. Kim and Xi met again on May 7, 2018, in the city of </a:t>
            </a:r>
            <a:r>
              <a:rPr lang="pl-PL" dirty="0" err="1" smtClean="0"/>
              <a:t>Dalian</a:t>
            </a:r>
            <a:r>
              <a:rPr lang="pl-PL" dirty="0" smtClean="0"/>
              <a:t>   (</a:t>
            </a:r>
            <a:r>
              <a:rPr lang="zh-CN" altLang="en-US" b="0" dirty="0" smtClean="0">
                <a:effectLst/>
              </a:rPr>
              <a:t>大连</a:t>
            </a:r>
            <a:r>
              <a:rPr lang="pl-PL" dirty="0" smtClean="0"/>
              <a:t>)</a:t>
            </a:r>
            <a:r>
              <a:rPr lang="en-US" dirty="0" smtClean="0"/>
              <a:t>, </a:t>
            </a:r>
            <a:r>
              <a:rPr lang="en-US" dirty="0"/>
              <a:t>China. </a:t>
            </a:r>
            <a:endParaRPr lang="pl-PL" dirty="0"/>
          </a:p>
          <a:p>
            <a:endParaRPr lang="pl-PL" dirty="0"/>
          </a:p>
        </p:txBody>
      </p:sp>
    </p:spTree>
    <p:extLst>
      <p:ext uri="{BB962C8B-B14F-4D97-AF65-F5344CB8AC3E}">
        <p14:creationId xmlns:p14="http://schemas.microsoft.com/office/powerpoint/2010/main" val="2918198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355001"/>
          </a:xfrm>
        </p:spPr>
        <p:txBody>
          <a:bodyPr>
            <a:normAutofit fontScale="90000"/>
          </a:bodyPr>
          <a:lstStyle/>
          <a:p>
            <a:pPr algn="ctr"/>
            <a:r>
              <a:rPr lang="pl-PL" b="1" dirty="0" smtClean="0"/>
              <a:t/>
            </a:r>
            <a:br>
              <a:rPr lang="pl-PL" b="1" dirty="0" smtClean="0"/>
            </a:br>
            <a:r>
              <a:rPr lang="en-US" sz="3600" b="1" dirty="0" smtClean="0"/>
              <a:t>Proposed conditions by North Korea</a:t>
            </a:r>
            <a:r>
              <a:rPr lang="pl-PL" dirty="0" smtClean="0"/>
              <a:t/>
            </a:r>
            <a:br>
              <a:rPr lang="pl-PL" dirty="0" smtClean="0"/>
            </a:br>
            <a:endParaRPr lang="pl-PL" dirty="0"/>
          </a:p>
        </p:txBody>
      </p:sp>
      <p:sp>
        <p:nvSpPr>
          <p:cNvPr id="3" name="Symbol zastępczy zawartości 2"/>
          <p:cNvSpPr>
            <a:spLocks noGrp="1"/>
          </p:cNvSpPr>
          <p:nvPr>
            <p:ph idx="1"/>
          </p:nvPr>
        </p:nvSpPr>
        <p:spPr>
          <a:xfrm>
            <a:off x="0" y="355002"/>
            <a:ext cx="12192000" cy="6502998"/>
          </a:xfrm>
        </p:spPr>
        <p:txBody>
          <a:bodyPr>
            <a:normAutofit lnSpcReduction="10000"/>
          </a:bodyPr>
          <a:lstStyle/>
          <a:p>
            <a:endParaRPr lang="pl-PL" b="1" dirty="0" smtClean="0"/>
          </a:p>
          <a:p>
            <a:pPr marL="0" indent="0" algn="just">
              <a:buNone/>
            </a:pPr>
            <a:r>
              <a:rPr lang="en-US" b="1" dirty="0" smtClean="0"/>
              <a:t>On </a:t>
            </a:r>
            <a:r>
              <a:rPr lang="en-US" b="1" dirty="0"/>
              <a:t>April 11, North Korea presented five entreaties as conditions for the dismissal of their nuclear-capable </a:t>
            </a:r>
            <a:r>
              <a:rPr lang="pl-PL" b="1" dirty="0" err="1" smtClean="0"/>
              <a:t>ICBMs</a:t>
            </a:r>
            <a:r>
              <a:rPr lang="en-US" b="1" dirty="0" smtClean="0"/>
              <a:t>: </a:t>
            </a:r>
            <a:endParaRPr lang="pl-PL" dirty="0"/>
          </a:p>
          <a:p>
            <a:pPr lvl="0" algn="just"/>
            <a:r>
              <a:rPr lang="en-US" b="1" dirty="0"/>
              <a:t>Ensuring the United States and South Korea do not locate nuclear weapons strategic assets within the vicinity of the </a:t>
            </a:r>
            <a:r>
              <a:rPr lang="pl-PL" b="1" dirty="0" err="1" smtClean="0"/>
              <a:t>Korean</a:t>
            </a:r>
            <a:r>
              <a:rPr lang="pl-PL" b="1" dirty="0" smtClean="0"/>
              <a:t> </a:t>
            </a:r>
            <a:r>
              <a:rPr lang="pl-PL" b="1" dirty="0" err="1" smtClean="0"/>
              <a:t>Peninsula</a:t>
            </a:r>
            <a:r>
              <a:rPr lang="pl-PL" b="1" dirty="0" smtClean="0"/>
              <a:t>.</a:t>
            </a:r>
            <a:endParaRPr lang="pl-PL" dirty="0"/>
          </a:p>
          <a:p>
            <a:pPr lvl="0" algn="just"/>
            <a:r>
              <a:rPr lang="en-US" b="1" dirty="0"/>
              <a:t>Ceasing development or operation of strategic nuclear assets during </a:t>
            </a:r>
            <a:r>
              <a:rPr lang="pl-PL" b="1" dirty="0" smtClean="0"/>
              <a:t>USFK-ROK</a:t>
            </a:r>
            <a:r>
              <a:rPr lang="en-US" b="1" dirty="0" smtClean="0"/>
              <a:t> </a:t>
            </a:r>
            <a:r>
              <a:rPr lang="en-US" b="1" dirty="0"/>
              <a:t>combined military </a:t>
            </a:r>
            <a:r>
              <a:rPr lang="en-US" b="1" dirty="0" smtClean="0"/>
              <a:t>training</a:t>
            </a:r>
            <a:r>
              <a:rPr lang="pl-PL" b="1" dirty="0" smtClean="0"/>
              <a:t>.</a:t>
            </a:r>
            <a:endParaRPr lang="pl-PL" dirty="0"/>
          </a:p>
          <a:p>
            <a:pPr lvl="0" algn="just"/>
            <a:r>
              <a:rPr lang="en-US" b="1" dirty="0"/>
              <a:t>Ensuring the United States will not attack North Korea with </a:t>
            </a:r>
            <a:r>
              <a:rPr lang="pl-PL" b="1" dirty="0" err="1" smtClean="0"/>
              <a:t>conventional</a:t>
            </a:r>
            <a:r>
              <a:rPr lang="pl-PL" b="1" dirty="0" smtClean="0"/>
              <a:t> </a:t>
            </a:r>
            <a:r>
              <a:rPr lang="en-US" b="1" dirty="0" smtClean="0"/>
              <a:t>or </a:t>
            </a:r>
            <a:r>
              <a:rPr lang="pl-PL" b="1" dirty="0" err="1" smtClean="0"/>
              <a:t>nuclear</a:t>
            </a:r>
            <a:r>
              <a:rPr lang="pl-PL" b="1" dirty="0" smtClean="0"/>
              <a:t> </a:t>
            </a:r>
            <a:r>
              <a:rPr lang="pl-PL" b="1" dirty="0" err="1" smtClean="0"/>
              <a:t>weapons</a:t>
            </a:r>
            <a:r>
              <a:rPr lang="pl-PL" b="1" dirty="0" smtClean="0"/>
              <a:t>. </a:t>
            </a:r>
            <a:endParaRPr lang="pl-PL" dirty="0"/>
          </a:p>
          <a:p>
            <a:pPr lvl="0" algn="just"/>
            <a:r>
              <a:rPr lang="en-US" b="1" dirty="0"/>
              <a:t>Converting the 1953 </a:t>
            </a:r>
            <a:r>
              <a:rPr lang="pl-PL" b="1" dirty="0" err="1" smtClean="0"/>
              <a:t>Korean</a:t>
            </a:r>
            <a:r>
              <a:rPr lang="pl-PL" b="1" dirty="0" smtClean="0"/>
              <a:t> </a:t>
            </a:r>
            <a:r>
              <a:rPr lang="pl-PL" b="1" dirty="0" err="1" smtClean="0"/>
              <a:t>Armistice</a:t>
            </a:r>
            <a:r>
              <a:rPr lang="pl-PL" b="1" dirty="0" smtClean="0"/>
              <a:t> Agreement </a:t>
            </a:r>
            <a:r>
              <a:rPr lang="en-US" b="1" dirty="0" smtClean="0"/>
              <a:t>into </a:t>
            </a:r>
            <a:r>
              <a:rPr lang="en-US" b="1" dirty="0"/>
              <a:t>a </a:t>
            </a:r>
            <a:r>
              <a:rPr lang="pl-PL" b="1" dirty="0" err="1" smtClean="0"/>
              <a:t>peace</a:t>
            </a:r>
            <a:r>
              <a:rPr lang="pl-PL" b="1" dirty="0" smtClean="0"/>
              <a:t> </a:t>
            </a:r>
            <a:r>
              <a:rPr lang="pl-PL" b="1" dirty="0" err="1" smtClean="0"/>
              <a:t>treaty</a:t>
            </a:r>
            <a:r>
              <a:rPr lang="en-US" b="1" dirty="0" smtClean="0"/>
              <a:t> </a:t>
            </a:r>
            <a:r>
              <a:rPr lang="en-US" b="1" dirty="0"/>
              <a:t>on the Korean Peninsula</a:t>
            </a:r>
            <a:endParaRPr lang="pl-PL" dirty="0"/>
          </a:p>
          <a:p>
            <a:pPr lvl="0" algn="just"/>
            <a:r>
              <a:rPr lang="en-US" b="1" dirty="0"/>
              <a:t>Establishing official diplomatic ties between North Korea and the United States.</a:t>
            </a:r>
            <a:endParaRPr lang="pl-PL" dirty="0"/>
          </a:p>
          <a:p>
            <a:pPr algn="just"/>
            <a:r>
              <a:rPr lang="en-US" dirty="0"/>
              <a:t>Although North Korea was previously expected to request the withdrawal of </a:t>
            </a:r>
            <a:r>
              <a:rPr lang="en-US" dirty="0" smtClean="0"/>
              <a:t>(</a:t>
            </a:r>
            <a:r>
              <a:rPr lang="en-US" dirty="0"/>
              <a:t>USFK) from South Korea, North Korea publicized they would embrace the continuous deployment of 25,000 USFK troops in South Korea as long as the security of North Korea is guaranteed. </a:t>
            </a:r>
            <a:endParaRPr lang="pl-PL" dirty="0"/>
          </a:p>
          <a:p>
            <a:endParaRPr lang="pl-PL" dirty="0"/>
          </a:p>
        </p:txBody>
      </p:sp>
    </p:spTree>
    <p:extLst>
      <p:ext uri="{BB962C8B-B14F-4D97-AF65-F5344CB8AC3E}">
        <p14:creationId xmlns:p14="http://schemas.microsoft.com/office/powerpoint/2010/main" val="2626895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376517"/>
          </a:xfrm>
        </p:spPr>
        <p:txBody>
          <a:bodyPr>
            <a:normAutofit fontScale="90000"/>
          </a:bodyPr>
          <a:lstStyle/>
          <a:p>
            <a:pPr algn="ctr"/>
            <a:r>
              <a:rPr lang="pl-PL" b="1" dirty="0" smtClean="0"/>
              <a:t/>
            </a:r>
            <a:br>
              <a:rPr lang="pl-PL" b="1" dirty="0" smtClean="0"/>
            </a:br>
            <a:r>
              <a:rPr lang="en-US" sz="3600" b="1" dirty="0" smtClean="0"/>
              <a:t>April </a:t>
            </a:r>
            <a:r>
              <a:rPr lang="en-US" sz="3600" b="1" dirty="0"/>
              <a:t>2018 inter-Korean summit</a:t>
            </a:r>
            <a:r>
              <a:rPr lang="pl-PL" sz="3600" dirty="0"/>
              <a:t/>
            </a:r>
            <a:br>
              <a:rPr lang="pl-PL" sz="3600" dirty="0"/>
            </a:br>
            <a:endParaRPr lang="pl-PL" sz="3600" dirty="0"/>
          </a:p>
        </p:txBody>
      </p:sp>
      <p:sp>
        <p:nvSpPr>
          <p:cNvPr id="3" name="Symbol zastępczy zawartości 2"/>
          <p:cNvSpPr>
            <a:spLocks noGrp="1"/>
          </p:cNvSpPr>
          <p:nvPr>
            <p:ph idx="1"/>
          </p:nvPr>
        </p:nvSpPr>
        <p:spPr>
          <a:xfrm>
            <a:off x="0" y="376518"/>
            <a:ext cx="12192000" cy="6481482"/>
          </a:xfrm>
        </p:spPr>
        <p:txBody>
          <a:bodyPr/>
          <a:lstStyle/>
          <a:p>
            <a:pPr algn="just"/>
            <a:r>
              <a:rPr lang="en-US" b="1" dirty="0"/>
              <a:t>At an </a:t>
            </a:r>
            <a:r>
              <a:rPr lang="pl-PL" b="1" dirty="0" err="1" smtClean="0"/>
              <a:t>inter-Korean</a:t>
            </a:r>
            <a:r>
              <a:rPr lang="pl-PL" b="1" dirty="0" smtClean="0"/>
              <a:t> </a:t>
            </a:r>
            <a:r>
              <a:rPr lang="en-US" b="1" dirty="0" smtClean="0"/>
              <a:t>on </a:t>
            </a:r>
            <a:r>
              <a:rPr lang="en-US" b="1" dirty="0"/>
              <a:t>April 27, 2018, held at the </a:t>
            </a:r>
            <a:r>
              <a:rPr lang="pl-PL" b="1" dirty="0" err="1" smtClean="0"/>
              <a:t>Peace</a:t>
            </a:r>
            <a:r>
              <a:rPr lang="pl-PL" b="1" dirty="0" smtClean="0"/>
              <a:t> House </a:t>
            </a:r>
            <a:r>
              <a:rPr lang="en-US" b="1" dirty="0" smtClean="0"/>
              <a:t>in </a:t>
            </a:r>
            <a:r>
              <a:rPr lang="pl-PL" b="1" dirty="0" err="1" smtClean="0"/>
              <a:t>Phanmunjŏm</a:t>
            </a:r>
            <a:r>
              <a:rPr lang="en-US" b="1" dirty="0" smtClean="0"/>
              <a:t>, </a:t>
            </a:r>
            <a:r>
              <a:rPr lang="en-US" b="1" dirty="0"/>
              <a:t>the leaders of North and South Korea agreed to formally end the </a:t>
            </a:r>
            <a:r>
              <a:rPr lang="pl-PL" b="1" dirty="0" err="1" smtClean="0"/>
              <a:t>Korean</a:t>
            </a:r>
            <a:r>
              <a:rPr lang="pl-PL" b="1" dirty="0" smtClean="0"/>
              <a:t> War</a:t>
            </a:r>
            <a:r>
              <a:rPr lang="en-US" b="1" dirty="0" smtClean="0"/>
              <a:t> </a:t>
            </a:r>
            <a:r>
              <a:rPr lang="en-US" b="1" dirty="0"/>
              <a:t>before the end of the year and confirmed the goal of a nuclear-free Korean Peninsula through denuclearization. </a:t>
            </a:r>
            <a:endParaRPr lang="pl-PL" dirty="0"/>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149" y="2032299"/>
            <a:ext cx="4825701" cy="4825701"/>
          </a:xfrm>
          <a:prstGeom prst="rect">
            <a:avLst/>
          </a:prstGeom>
        </p:spPr>
      </p:pic>
    </p:spTree>
    <p:extLst>
      <p:ext uri="{BB962C8B-B14F-4D97-AF65-F5344CB8AC3E}">
        <p14:creationId xmlns:p14="http://schemas.microsoft.com/office/powerpoint/2010/main" val="3790380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376517"/>
          </a:xfrm>
        </p:spPr>
        <p:txBody>
          <a:bodyPr>
            <a:noAutofit/>
          </a:bodyPr>
          <a:lstStyle/>
          <a:p>
            <a:pPr algn="ctr"/>
            <a:r>
              <a:rPr lang="pl-PL" sz="3200" b="1" dirty="0" smtClean="0"/>
              <a:t>In </a:t>
            </a:r>
            <a:r>
              <a:rPr lang="pl-PL" sz="3200" b="1" dirty="0" err="1" smtClean="0"/>
              <a:t>brief</a:t>
            </a:r>
            <a:r>
              <a:rPr lang="pl-PL" sz="3200" b="1" dirty="0" smtClean="0"/>
              <a:t> </a:t>
            </a:r>
            <a:endParaRPr lang="pl-PL" sz="3200" b="1" dirty="0"/>
          </a:p>
        </p:txBody>
      </p:sp>
      <p:sp>
        <p:nvSpPr>
          <p:cNvPr id="3" name="Symbol zastępczy zawartości 2"/>
          <p:cNvSpPr>
            <a:spLocks noGrp="1"/>
          </p:cNvSpPr>
          <p:nvPr>
            <p:ph idx="1"/>
          </p:nvPr>
        </p:nvSpPr>
        <p:spPr>
          <a:xfrm>
            <a:off x="0" y="376518"/>
            <a:ext cx="12192000" cy="6481482"/>
          </a:xfrm>
        </p:spPr>
        <p:txBody>
          <a:bodyPr>
            <a:normAutofit lnSpcReduction="10000"/>
          </a:bodyPr>
          <a:lstStyle/>
          <a:p>
            <a:pPr algn="just"/>
            <a:r>
              <a:rPr lang="en-US" b="1" dirty="0"/>
              <a:t>The 2018 North Korea–United States Singapore Summit, commonly known as the Singapore Summit, was a </a:t>
            </a:r>
            <a:r>
              <a:rPr lang="pl-PL" b="1" dirty="0" err="1" smtClean="0"/>
              <a:t>summit</a:t>
            </a:r>
            <a:r>
              <a:rPr lang="pl-PL" b="1" dirty="0" smtClean="0"/>
              <a:t> </a:t>
            </a:r>
            <a:r>
              <a:rPr lang="pl-PL" b="1" dirty="0" err="1" smtClean="0"/>
              <a:t>meeting</a:t>
            </a:r>
            <a:r>
              <a:rPr lang="pl-PL" b="1" dirty="0" smtClean="0"/>
              <a:t> </a:t>
            </a:r>
            <a:r>
              <a:rPr lang="en-US" b="1" dirty="0" smtClean="0"/>
              <a:t>between </a:t>
            </a:r>
            <a:r>
              <a:rPr lang="pl-PL" b="1" dirty="0" err="1" smtClean="0"/>
              <a:t>North</a:t>
            </a:r>
            <a:r>
              <a:rPr lang="pl-PL" b="1" dirty="0" smtClean="0"/>
              <a:t> </a:t>
            </a:r>
            <a:r>
              <a:rPr lang="pl-PL" b="1" dirty="0" err="1" smtClean="0"/>
              <a:t>Korean</a:t>
            </a:r>
            <a:r>
              <a:rPr lang="pl-PL" b="1" dirty="0" smtClean="0"/>
              <a:t> </a:t>
            </a:r>
            <a:r>
              <a:rPr lang="pl-PL" b="1" dirty="0" err="1" smtClean="0"/>
              <a:t>chairman</a:t>
            </a:r>
            <a:r>
              <a:rPr lang="pl-PL" b="1" dirty="0" smtClean="0"/>
              <a:t> Kim </a:t>
            </a:r>
            <a:r>
              <a:rPr lang="pl-PL" b="1" dirty="0" err="1" smtClean="0"/>
              <a:t>Jŏng-ŭn</a:t>
            </a:r>
            <a:r>
              <a:rPr lang="pl-PL" b="1" dirty="0" smtClean="0"/>
              <a:t> </a:t>
            </a:r>
            <a:r>
              <a:rPr lang="en-US" b="1" dirty="0" smtClean="0"/>
              <a:t>and</a:t>
            </a:r>
            <a:r>
              <a:rPr lang="pl-PL" b="1" dirty="0" smtClean="0"/>
              <a:t> U. S. </a:t>
            </a:r>
            <a:r>
              <a:rPr lang="pl-PL" b="1" dirty="0" err="1" smtClean="0"/>
              <a:t>president</a:t>
            </a:r>
            <a:r>
              <a:rPr lang="pl-PL" b="1" dirty="0" smtClean="0"/>
              <a:t> Donald </a:t>
            </a:r>
            <a:r>
              <a:rPr lang="pl-PL" b="1" dirty="0" err="1" smtClean="0"/>
              <a:t>Trump</a:t>
            </a:r>
            <a:r>
              <a:rPr lang="pl-PL" b="1" dirty="0" smtClean="0"/>
              <a:t>, </a:t>
            </a:r>
            <a:r>
              <a:rPr lang="en-US" b="1" dirty="0" smtClean="0"/>
              <a:t>held </a:t>
            </a:r>
            <a:r>
              <a:rPr lang="en-US" b="1" dirty="0"/>
              <a:t>at the </a:t>
            </a:r>
            <a:r>
              <a:rPr lang="pl-PL" b="1" dirty="0" smtClean="0"/>
              <a:t>Capella Hotel</a:t>
            </a:r>
            <a:r>
              <a:rPr lang="en-US" b="1" dirty="0" smtClean="0"/>
              <a:t>, </a:t>
            </a:r>
            <a:r>
              <a:rPr lang="pl-PL" b="1" dirty="0" err="1" smtClean="0"/>
              <a:t>Sentosa</a:t>
            </a:r>
            <a:r>
              <a:rPr lang="pl-PL" b="1" dirty="0" smtClean="0"/>
              <a:t> Island</a:t>
            </a:r>
            <a:r>
              <a:rPr lang="en-US" b="1" dirty="0" smtClean="0"/>
              <a:t>, </a:t>
            </a:r>
            <a:r>
              <a:rPr lang="pl-PL" b="1" dirty="0" err="1" smtClean="0"/>
              <a:t>Singapore</a:t>
            </a:r>
            <a:r>
              <a:rPr lang="en-US" b="1" dirty="0" smtClean="0"/>
              <a:t> </a:t>
            </a:r>
            <a:r>
              <a:rPr lang="en-US" b="1" dirty="0"/>
              <a:t>on June 12, 2018. </a:t>
            </a:r>
            <a:r>
              <a:rPr lang="en-US" b="1" u="sng" dirty="0"/>
              <a:t>It was the first-ever meeting between leaders of </a:t>
            </a:r>
            <a:r>
              <a:rPr lang="pl-PL" b="1" u="sng" dirty="0" err="1" smtClean="0"/>
              <a:t>North</a:t>
            </a:r>
            <a:r>
              <a:rPr lang="pl-PL" b="1" u="sng" dirty="0" smtClean="0"/>
              <a:t> Korea </a:t>
            </a:r>
            <a:r>
              <a:rPr lang="en-US" b="1" u="sng" dirty="0" smtClean="0"/>
              <a:t>and </a:t>
            </a:r>
            <a:r>
              <a:rPr lang="en-US" b="1" u="sng" dirty="0"/>
              <a:t>the </a:t>
            </a:r>
            <a:r>
              <a:rPr lang="pl-PL" b="1" u="sng" dirty="0" smtClean="0"/>
              <a:t>United </a:t>
            </a:r>
            <a:r>
              <a:rPr lang="pl-PL" b="1" u="sng" dirty="0" err="1" smtClean="0"/>
              <a:t>States</a:t>
            </a:r>
            <a:r>
              <a:rPr lang="en-US" b="1" dirty="0" smtClean="0"/>
              <a:t>. </a:t>
            </a:r>
            <a:endParaRPr lang="pl-PL" b="1" dirty="0" smtClean="0"/>
          </a:p>
          <a:p>
            <a:pPr algn="just"/>
            <a:r>
              <a:rPr lang="en-US" b="1" dirty="0" smtClean="0"/>
              <a:t>They </a:t>
            </a:r>
            <a:r>
              <a:rPr lang="en-US" b="1" dirty="0"/>
              <a:t>signed a joint statement, agreeing to security guarantees for North Korea, new peaceful relations, the denuclearization of the Korean Peninsula, recovery of soldiers' remains, and follow-up negotiations between high-level officials</a:t>
            </a:r>
            <a:r>
              <a:rPr lang="en-US" dirty="0"/>
              <a:t>. </a:t>
            </a:r>
            <a:endParaRPr lang="pl-PL" dirty="0" smtClean="0"/>
          </a:p>
          <a:p>
            <a:pPr algn="just"/>
            <a:r>
              <a:rPr lang="en-US" b="1" dirty="0" smtClean="0"/>
              <a:t>Immediately </a:t>
            </a:r>
            <a:r>
              <a:rPr lang="en-US" b="1" dirty="0"/>
              <a:t>following the summit, President Trump announced that the </a:t>
            </a:r>
            <a:r>
              <a:rPr lang="pl-PL" b="1" dirty="0" smtClean="0"/>
              <a:t>U. S. </a:t>
            </a:r>
            <a:r>
              <a:rPr lang="pl-PL" b="1" dirty="0" err="1" smtClean="0"/>
              <a:t>military</a:t>
            </a:r>
            <a:r>
              <a:rPr lang="en-US" b="1" dirty="0" smtClean="0"/>
              <a:t> </a:t>
            </a:r>
            <a:r>
              <a:rPr lang="en-US" b="1" dirty="0"/>
              <a:t>would discontinue "provocative" </a:t>
            </a:r>
            <a:r>
              <a:rPr lang="pl-PL" b="1" dirty="0" smtClean="0"/>
              <a:t>joint </a:t>
            </a:r>
            <a:r>
              <a:rPr lang="pl-PL" b="1" dirty="0" err="1" smtClean="0"/>
              <a:t>military</a:t>
            </a:r>
            <a:r>
              <a:rPr lang="pl-PL" b="1" dirty="0" smtClean="0"/>
              <a:t> </a:t>
            </a:r>
            <a:r>
              <a:rPr lang="pl-PL" b="1" dirty="0" err="1" smtClean="0"/>
              <a:t>exercises</a:t>
            </a:r>
            <a:r>
              <a:rPr lang="pl-PL" b="1" dirty="0" smtClean="0"/>
              <a:t> </a:t>
            </a:r>
            <a:r>
              <a:rPr lang="en-US" b="1" dirty="0" smtClean="0"/>
              <a:t>with </a:t>
            </a:r>
            <a:r>
              <a:rPr lang="pl-PL" b="1" dirty="0" err="1" smtClean="0"/>
              <a:t>South</a:t>
            </a:r>
            <a:r>
              <a:rPr lang="pl-PL" b="1" dirty="0" smtClean="0"/>
              <a:t> Korea</a:t>
            </a:r>
            <a:r>
              <a:rPr lang="en-US" b="1" dirty="0" smtClean="0"/>
              <a:t>, </a:t>
            </a:r>
            <a:r>
              <a:rPr lang="en-US" b="1" dirty="0"/>
              <a:t>and stated that he wished to bring the U.S. soldiers back home at some point, but he reinforced that it was not part of the Singapore equation. </a:t>
            </a:r>
            <a:endParaRPr lang="pl-PL" b="1" dirty="0" smtClean="0"/>
          </a:p>
          <a:p>
            <a:pPr algn="just"/>
            <a:r>
              <a:rPr lang="en-US" dirty="0" smtClean="0"/>
              <a:t>On </a:t>
            </a:r>
            <a:r>
              <a:rPr lang="en-US" dirty="0"/>
              <a:t>August 1, 2018, the </a:t>
            </a:r>
            <a:r>
              <a:rPr lang="pl-PL" dirty="0" smtClean="0"/>
              <a:t>U. S. </a:t>
            </a:r>
            <a:r>
              <a:rPr lang="pl-PL" dirty="0" err="1" smtClean="0"/>
              <a:t>Senate</a:t>
            </a:r>
            <a:r>
              <a:rPr lang="en-US" dirty="0" smtClean="0"/>
              <a:t> </a:t>
            </a:r>
            <a:r>
              <a:rPr lang="en-US" dirty="0"/>
              <a:t>passed the </a:t>
            </a:r>
            <a:r>
              <a:rPr lang="pl-PL" dirty="0" err="1" smtClean="0"/>
              <a:t>military</a:t>
            </a:r>
            <a:r>
              <a:rPr lang="pl-PL" dirty="0" smtClean="0"/>
              <a:t> </a:t>
            </a:r>
            <a:r>
              <a:rPr lang="pl-PL" dirty="0" err="1" smtClean="0"/>
              <a:t>budget</a:t>
            </a:r>
            <a:r>
              <a:rPr lang="pl-PL" dirty="0" smtClean="0"/>
              <a:t> bill </a:t>
            </a:r>
            <a:r>
              <a:rPr lang="en-US" dirty="0" smtClean="0"/>
              <a:t>for </a:t>
            </a:r>
            <a:r>
              <a:rPr lang="en-US" dirty="0"/>
              <a:t>2019, forbidding funding the reduction of active </a:t>
            </a:r>
            <a:r>
              <a:rPr lang="pl-PL" dirty="0" smtClean="0"/>
              <a:t>US </a:t>
            </a:r>
            <a:r>
              <a:rPr lang="pl-PL" dirty="0" err="1" smtClean="0"/>
              <a:t>Forces</a:t>
            </a:r>
            <a:r>
              <a:rPr lang="pl-PL" dirty="0" smtClean="0"/>
              <a:t> in Korea (USFK)</a:t>
            </a:r>
            <a:r>
              <a:rPr lang="en-US" dirty="0" smtClean="0"/>
              <a:t> </a:t>
            </a:r>
            <a:r>
              <a:rPr lang="en-US" dirty="0"/>
              <a:t>personnel below 22,000; significant removal of US forces is considered a non-negotiable item in denuclearization talks with the North. </a:t>
            </a:r>
            <a:endParaRPr lang="pl-PL" dirty="0"/>
          </a:p>
          <a:p>
            <a:endParaRPr lang="pl-PL" dirty="0"/>
          </a:p>
        </p:txBody>
      </p:sp>
    </p:spTree>
    <p:extLst>
      <p:ext uri="{BB962C8B-B14F-4D97-AF65-F5344CB8AC3E}">
        <p14:creationId xmlns:p14="http://schemas.microsoft.com/office/powerpoint/2010/main" val="1775236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441063"/>
          </a:xfrm>
        </p:spPr>
        <p:txBody>
          <a:bodyPr>
            <a:normAutofit fontScale="90000"/>
          </a:bodyPr>
          <a:lstStyle/>
          <a:p>
            <a:pPr algn="ctr"/>
            <a:r>
              <a:rPr lang="pl-PL" b="1" dirty="0" smtClean="0"/>
              <a:t/>
            </a:r>
            <a:br>
              <a:rPr lang="pl-PL" b="1" dirty="0" smtClean="0"/>
            </a:br>
            <a:r>
              <a:rPr lang="en-US" sz="3600" b="1" dirty="0" smtClean="0"/>
              <a:t>Tensions</a:t>
            </a:r>
            <a:r>
              <a:rPr lang="en-US" sz="3600" b="1" dirty="0"/>
              <a:t>, cancelation, and reinstatement</a:t>
            </a:r>
            <a:r>
              <a:rPr lang="pl-PL" dirty="0"/>
              <a:t/>
            </a:r>
            <a:br>
              <a:rPr lang="pl-PL" dirty="0"/>
            </a:br>
            <a:endParaRPr lang="pl-PL" dirty="0"/>
          </a:p>
        </p:txBody>
      </p:sp>
      <p:sp>
        <p:nvSpPr>
          <p:cNvPr id="3" name="Symbol zastępczy zawartości 2"/>
          <p:cNvSpPr>
            <a:spLocks noGrp="1"/>
          </p:cNvSpPr>
          <p:nvPr>
            <p:ph idx="1"/>
          </p:nvPr>
        </p:nvSpPr>
        <p:spPr>
          <a:xfrm>
            <a:off x="0" y="441064"/>
            <a:ext cx="12192000" cy="6416936"/>
          </a:xfrm>
        </p:spPr>
        <p:txBody>
          <a:bodyPr>
            <a:noAutofit/>
          </a:bodyPr>
          <a:lstStyle/>
          <a:p>
            <a:pPr algn="just"/>
            <a:r>
              <a:rPr lang="en-US" sz="2200" b="1" dirty="0"/>
              <a:t>American Vice President </a:t>
            </a:r>
            <a:r>
              <a:rPr lang="pl-PL" sz="2200" b="1" dirty="0" smtClean="0"/>
              <a:t>Mike </a:t>
            </a:r>
            <a:r>
              <a:rPr lang="pl-PL" sz="2200" b="1" dirty="0" err="1" smtClean="0"/>
              <a:t>Pence</a:t>
            </a:r>
            <a:r>
              <a:rPr lang="pl-PL" sz="2200" b="1" dirty="0" smtClean="0"/>
              <a:t> </a:t>
            </a:r>
            <a:r>
              <a:rPr lang="en-US" sz="2200" b="1" dirty="0" smtClean="0"/>
              <a:t>said </a:t>
            </a:r>
            <a:r>
              <a:rPr lang="en-US" sz="2200" b="1" dirty="0"/>
              <a:t>on May 21, 2018, that "this will only end like the Libyan model ended if Kim Jong-un doesn't make a deal" to "dismantle his nuclear weapons program". Trump had made similar remarks on May 17, as he described that Libya's fate is "what will take place if we don't make a deal".</a:t>
            </a:r>
            <a:r>
              <a:rPr lang="en-US" sz="2200" dirty="0"/>
              <a:t> These comments were in reference to the </a:t>
            </a:r>
            <a:r>
              <a:rPr lang="pl-PL" sz="2200" dirty="0" err="1" smtClean="0"/>
              <a:t>killing</a:t>
            </a:r>
            <a:r>
              <a:rPr lang="pl-PL" sz="2200" dirty="0" smtClean="0"/>
              <a:t> o</a:t>
            </a:r>
            <a:r>
              <a:rPr lang="en-US" sz="2200" dirty="0" smtClean="0"/>
              <a:t>f </a:t>
            </a:r>
            <a:r>
              <a:rPr lang="en-US" sz="2200" dirty="0"/>
              <a:t>Libyan leader </a:t>
            </a:r>
            <a:r>
              <a:rPr lang="pl-PL" sz="2200" dirty="0" err="1" smtClean="0"/>
              <a:t>Mu’ammar</a:t>
            </a:r>
            <a:r>
              <a:rPr lang="pl-PL" sz="2200" dirty="0" smtClean="0"/>
              <a:t> </a:t>
            </a:r>
            <a:r>
              <a:rPr lang="pl-PL" sz="2200" dirty="0" err="1" smtClean="0"/>
              <a:t>Qaḍḍafi</a:t>
            </a:r>
            <a:r>
              <a:rPr lang="en-US" sz="2200" dirty="0" smtClean="0"/>
              <a:t> </a:t>
            </a:r>
            <a:r>
              <a:rPr lang="pl-PL" sz="2200" dirty="0" smtClean="0"/>
              <a:t>(</a:t>
            </a:r>
            <a:r>
              <a:rPr lang="ar-AE" sz="2400" dirty="0" smtClean="0">
                <a:effectLst/>
              </a:rPr>
              <a:t>معمر القذافي</a:t>
            </a:r>
            <a:r>
              <a:rPr lang="pl-PL" sz="2200" dirty="0" smtClean="0"/>
              <a:t>) </a:t>
            </a:r>
            <a:r>
              <a:rPr lang="en-US" sz="2200" dirty="0" smtClean="0"/>
              <a:t>after </a:t>
            </a:r>
            <a:r>
              <a:rPr lang="pl-PL" sz="2200" dirty="0" err="1" smtClean="0"/>
              <a:t>military</a:t>
            </a:r>
            <a:r>
              <a:rPr lang="pl-PL" sz="2200" dirty="0" smtClean="0"/>
              <a:t> </a:t>
            </a:r>
            <a:r>
              <a:rPr lang="pl-PL" sz="2200" dirty="0" err="1" smtClean="0"/>
              <a:t>intervention</a:t>
            </a:r>
            <a:r>
              <a:rPr lang="pl-PL" sz="2200" dirty="0" smtClean="0"/>
              <a:t> by </a:t>
            </a:r>
            <a:r>
              <a:rPr lang="pl-PL" sz="2200" dirty="0" err="1" smtClean="0"/>
              <a:t>Americans</a:t>
            </a:r>
            <a:r>
              <a:rPr lang="pl-PL" sz="2200" dirty="0" smtClean="0"/>
              <a:t> and </a:t>
            </a:r>
            <a:r>
              <a:rPr lang="pl-PL" sz="2200" dirty="0" err="1" smtClean="0"/>
              <a:t>Europeans</a:t>
            </a:r>
            <a:r>
              <a:rPr lang="pl-PL" sz="2200" dirty="0" smtClean="0"/>
              <a:t> in 2011. </a:t>
            </a:r>
            <a:r>
              <a:rPr lang="en-US" sz="2200" dirty="0" smtClean="0"/>
              <a:t>After </a:t>
            </a:r>
            <a:r>
              <a:rPr lang="en-US" sz="2200" dirty="0"/>
              <a:t>a </a:t>
            </a:r>
            <a:r>
              <a:rPr lang="pl-PL" sz="2200" dirty="0" smtClean="0"/>
              <a:t>NATO</a:t>
            </a:r>
            <a:r>
              <a:rPr lang="en-US" sz="2200" dirty="0" smtClean="0"/>
              <a:t> </a:t>
            </a:r>
            <a:r>
              <a:rPr lang="en-US" sz="2200" dirty="0"/>
              <a:t>airstrike prevented </a:t>
            </a:r>
            <a:r>
              <a:rPr lang="pl-PL" sz="2200" dirty="0" smtClean="0"/>
              <a:t>Q</a:t>
            </a:r>
            <a:r>
              <a:rPr lang="en-US" sz="2200" dirty="0" err="1" smtClean="0"/>
              <a:t>addafi's</a:t>
            </a:r>
            <a:r>
              <a:rPr lang="en-US" sz="2200" dirty="0" smtClean="0"/>
              <a:t> </a:t>
            </a:r>
            <a:r>
              <a:rPr lang="en-US" sz="2200" dirty="0"/>
              <a:t>escape, the Libyan rebels captured, assaulted, </a:t>
            </a:r>
            <a:r>
              <a:rPr lang="pl-PL" sz="2200" dirty="0" err="1" smtClean="0"/>
              <a:t>sodomized</a:t>
            </a:r>
            <a:r>
              <a:rPr lang="en-US" sz="2200" dirty="0" smtClean="0"/>
              <a:t>, </a:t>
            </a:r>
            <a:r>
              <a:rPr lang="en-US" sz="2200" dirty="0"/>
              <a:t>and executed </a:t>
            </a:r>
            <a:r>
              <a:rPr lang="pl-PL" sz="2200" dirty="0" smtClean="0"/>
              <a:t>Q</a:t>
            </a:r>
            <a:r>
              <a:rPr lang="en-US" sz="2200" dirty="0" err="1" smtClean="0"/>
              <a:t>addafi</a:t>
            </a:r>
            <a:r>
              <a:rPr lang="en-US" sz="2200" dirty="0"/>
              <a:t>. However, Libya under Gaddafi had already in 2003 voluntarily ended its nuclear weapons program and complied with conditions set by Western powers. </a:t>
            </a:r>
            <a:r>
              <a:rPr lang="en-US" sz="2200" b="1" dirty="0"/>
              <a:t>As a result, North Korean vice foreign </a:t>
            </a:r>
            <a:r>
              <a:rPr lang="en-US" sz="2200" b="1" dirty="0" smtClean="0"/>
              <a:t>minister</a:t>
            </a:r>
            <a:r>
              <a:rPr lang="pl-PL" sz="2200" b="1" dirty="0" smtClean="0"/>
              <a:t> </a:t>
            </a:r>
            <a:r>
              <a:rPr lang="pl-PL" sz="2200" b="1" dirty="0" err="1" smtClean="0"/>
              <a:t>Choe</a:t>
            </a:r>
            <a:r>
              <a:rPr lang="pl-PL" sz="2200" b="1" dirty="0" smtClean="0"/>
              <a:t> </a:t>
            </a:r>
            <a:r>
              <a:rPr lang="pl-PL" sz="2200" b="1" dirty="0" err="1" smtClean="0"/>
              <a:t>Sŏn-hŭi</a:t>
            </a:r>
            <a:r>
              <a:rPr lang="en-US" sz="2200" b="1" dirty="0" smtClean="0"/>
              <a:t> </a:t>
            </a:r>
            <a:r>
              <a:rPr lang="pl-PL" sz="2200" b="1" dirty="0" smtClean="0"/>
              <a:t>(</a:t>
            </a:r>
            <a:r>
              <a:rPr lang="pl-PL" sz="2400" dirty="0" err="1" smtClean="0">
                <a:effectLst/>
                <a:latin typeface="Batang" panose="02030600000101010101" pitchFamily="18" charset="-127"/>
                <a:ea typeface="Batang" panose="02030600000101010101" pitchFamily="18" charset="-127"/>
              </a:rPr>
              <a:t>최선희</a:t>
            </a:r>
            <a:r>
              <a:rPr lang="pl-PL" sz="2200" b="1" dirty="0" smtClean="0"/>
              <a:t>) </a:t>
            </a:r>
            <a:r>
              <a:rPr lang="en-US" sz="2200" b="1" dirty="0" smtClean="0"/>
              <a:t>called </a:t>
            </a:r>
            <a:r>
              <a:rPr lang="en-US" sz="2200" b="1" dirty="0"/>
              <a:t>Pence's remarks "ignorant and stupid" and threatened a "nuclear-to-nuclear showdown".</a:t>
            </a:r>
            <a:endParaRPr lang="pl-PL" sz="2200" dirty="0"/>
          </a:p>
          <a:p>
            <a:pPr algn="just"/>
            <a:r>
              <a:rPr lang="en-US" sz="2200" b="1" dirty="0"/>
              <a:t>Trump canceled the summit on May 24, 2018, via a letter to </a:t>
            </a:r>
            <a:r>
              <a:rPr lang="en-US" sz="2200" b="1" dirty="0" smtClean="0"/>
              <a:t>Kim</a:t>
            </a:r>
            <a:r>
              <a:rPr lang="pl-PL" sz="2200" b="1" dirty="0" smtClean="0"/>
              <a:t> </a:t>
            </a:r>
            <a:r>
              <a:rPr lang="pl-PL" altLang="zh-CN" sz="2400" b="1" dirty="0" err="1" smtClean="0">
                <a:ea typeface="SimSun" panose="02010600030101010101" pitchFamily="2" charset="-122"/>
                <a:cs typeface="Cordia New" panose="020B0304020202020204" pitchFamily="34" charset="-34"/>
              </a:rPr>
              <a:t>J</a:t>
            </a:r>
            <a:r>
              <a:rPr lang="pl-PL" sz="2400" b="1" dirty="0" err="1" smtClean="0"/>
              <a:t>ŏng-ŭn</a:t>
            </a:r>
            <a:r>
              <a:rPr lang="en-US" sz="2200" dirty="0" smtClean="0"/>
              <a:t>, </a:t>
            </a:r>
            <a:r>
              <a:rPr lang="en-US" sz="2200" dirty="0"/>
              <a:t>writing that "based on the tremendous anger and open hostility displayed in your most recent statement, I feel it is inappropriate, at this time, to have this long-planned meeting ... You talk about your nuclear capabilities, but ours are so massive and powerful that I pray to God they will never have to be used." Even though it was Trump who decided to cancel, Trump told Kim, "If you change your mind having to do with this most important summit, please do not hesitate to call me or write." </a:t>
            </a:r>
            <a:endParaRPr lang="pl-PL" sz="2200" dirty="0"/>
          </a:p>
          <a:p>
            <a:pPr algn="just"/>
            <a:r>
              <a:rPr lang="en-US" sz="2200" b="1" dirty="0"/>
              <a:t>South Korean President Moon was left "very perplexed" by Trump's cancellation</a:t>
            </a:r>
            <a:r>
              <a:rPr lang="en-US" sz="2200" dirty="0"/>
              <a:t>, while the South Korean minister in charge of inter-Korean affairs Cho </a:t>
            </a:r>
            <a:r>
              <a:rPr lang="en-US" sz="2200" dirty="0" err="1"/>
              <a:t>Myoung-gyon</a:t>
            </a:r>
            <a:r>
              <a:rPr lang="en-US" sz="2200" dirty="0"/>
              <a:t> </a:t>
            </a:r>
            <a:r>
              <a:rPr lang="en-US" sz="2200" dirty="0">
                <a:latin typeface="+mj-lt"/>
              </a:rPr>
              <a:t>said</a:t>
            </a:r>
            <a:r>
              <a:rPr lang="en-US" sz="2200" dirty="0"/>
              <a:t> that North Korea "remains sincere" on "efforts on denuclearization and peace building". </a:t>
            </a:r>
            <a:endParaRPr lang="pl-PL" sz="2200" dirty="0"/>
          </a:p>
        </p:txBody>
      </p:sp>
    </p:spTree>
    <p:extLst>
      <p:ext uri="{BB962C8B-B14F-4D97-AF65-F5344CB8AC3E}">
        <p14:creationId xmlns:p14="http://schemas.microsoft.com/office/powerpoint/2010/main" val="2405316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398032"/>
          </a:xfrm>
        </p:spPr>
        <p:txBody>
          <a:bodyPr>
            <a:noAutofit/>
          </a:bodyPr>
          <a:lstStyle/>
          <a:p>
            <a:pPr algn="ctr"/>
            <a:r>
              <a:rPr lang="en-US" sz="3200" b="1" dirty="0" smtClean="0"/>
              <a:t>Tensions, cancelation, and reinstatement</a:t>
            </a:r>
            <a:endParaRPr lang="pl-PL" sz="3200" dirty="0"/>
          </a:p>
        </p:txBody>
      </p:sp>
      <p:sp>
        <p:nvSpPr>
          <p:cNvPr id="3" name="Symbol zastępczy zawartości 2"/>
          <p:cNvSpPr>
            <a:spLocks noGrp="1"/>
          </p:cNvSpPr>
          <p:nvPr>
            <p:ph idx="1"/>
          </p:nvPr>
        </p:nvSpPr>
        <p:spPr>
          <a:xfrm>
            <a:off x="0" y="398032"/>
            <a:ext cx="12192000" cy="6459967"/>
          </a:xfrm>
        </p:spPr>
        <p:txBody>
          <a:bodyPr>
            <a:normAutofit fontScale="92500" lnSpcReduction="20000"/>
          </a:bodyPr>
          <a:lstStyle/>
          <a:p>
            <a:pPr algn="just"/>
            <a:r>
              <a:rPr lang="en-US" b="1" dirty="0" smtClean="0"/>
              <a:t>In response to Trump's cancellation, North Korean vice foreign minister Kim </a:t>
            </a:r>
            <a:r>
              <a:rPr lang="en-US" b="1" dirty="0" err="1" smtClean="0"/>
              <a:t>Kye-gwan</a:t>
            </a:r>
            <a:r>
              <a:rPr lang="en-US" b="1" dirty="0" smtClean="0"/>
              <a:t> </a:t>
            </a:r>
            <a:r>
              <a:rPr lang="pl-PL" b="1" dirty="0" smtClean="0"/>
              <a:t>(</a:t>
            </a:r>
            <a:r>
              <a:rPr lang="ko-KR" altLang="en-US" b="1" dirty="0" smtClean="0">
                <a:effectLst/>
                <a:latin typeface="Batang" panose="02030600000101010101" pitchFamily="18" charset="-127"/>
                <a:ea typeface="Batang" panose="02030600000101010101" pitchFamily="18" charset="-127"/>
              </a:rPr>
              <a:t>김계관</a:t>
            </a:r>
            <a:r>
              <a:rPr lang="pl-PL" b="1" dirty="0" smtClean="0"/>
              <a:t>) </a:t>
            </a:r>
            <a:r>
              <a:rPr lang="en-US" b="1" dirty="0" smtClean="0"/>
              <a:t>expressed his country's "willingness to sit down face-to-face with the US and resolve issues anytime and in any format", being "open-minded in giving time and opportunity to the US" for the "peace and stability for the world and the Korean Peninsula". </a:t>
            </a:r>
            <a:endParaRPr lang="pl-PL" b="1" dirty="0" smtClean="0"/>
          </a:p>
          <a:p>
            <a:pPr algn="just"/>
            <a:r>
              <a:rPr lang="en-US" dirty="0" smtClean="0"/>
              <a:t>Trump's cancellation had come on the day North Korea had detonated explosives at its only known </a:t>
            </a:r>
            <a:r>
              <a:rPr lang="pl-PL" dirty="0" err="1" smtClean="0"/>
              <a:t>nuclear</a:t>
            </a:r>
            <a:r>
              <a:rPr lang="pl-PL" dirty="0" smtClean="0"/>
              <a:t> test </a:t>
            </a:r>
            <a:r>
              <a:rPr lang="pl-PL" dirty="0" err="1" smtClean="0"/>
              <a:t>site</a:t>
            </a:r>
            <a:r>
              <a:rPr lang="pl-PL" dirty="0" smtClean="0"/>
              <a:t> </a:t>
            </a:r>
            <a:r>
              <a:rPr lang="pl-PL" dirty="0" err="1" smtClean="0"/>
              <a:t>at</a:t>
            </a:r>
            <a:r>
              <a:rPr lang="pl-PL" dirty="0" smtClean="0"/>
              <a:t> </a:t>
            </a:r>
            <a:r>
              <a:rPr lang="pl-PL" dirty="0" err="1" smtClean="0"/>
              <a:t>Punggye-ri</a:t>
            </a:r>
            <a:r>
              <a:rPr lang="en-US" dirty="0" smtClean="0"/>
              <a:t> </a:t>
            </a:r>
            <a:r>
              <a:rPr lang="pl-PL" dirty="0" smtClean="0"/>
              <a:t>(</a:t>
            </a:r>
            <a:r>
              <a:rPr lang="pl-PL" dirty="0" err="1" smtClean="0">
                <a:effectLst/>
                <a:latin typeface="Batang" panose="02030600000101010101" pitchFamily="18" charset="-127"/>
                <a:ea typeface="Batang" panose="02030600000101010101" pitchFamily="18" charset="-127"/>
              </a:rPr>
              <a:t>풍계리핵실험장</a:t>
            </a:r>
            <a:r>
              <a:rPr lang="pl-PL" dirty="0" smtClean="0"/>
              <a:t>) </a:t>
            </a:r>
            <a:r>
              <a:rPr lang="en-US" dirty="0" smtClean="0"/>
              <a:t>in front of international journalists; North Korea claimed that this would have demolished the test site. </a:t>
            </a:r>
            <a:endParaRPr lang="pl-PL" dirty="0" smtClean="0"/>
          </a:p>
          <a:p>
            <a:pPr algn="just"/>
            <a:r>
              <a:rPr lang="en-US" b="1" dirty="0" smtClean="0"/>
              <a:t>On May 25, however, Trump announced that the summit could resume as scheduled following a "very nice statement" he received from North Korea and that talks were now resuming. </a:t>
            </a:r>
            <a:endParaRPr lang="pl-PL" dirty="0" smtClean="0"/>
          </a:p>
          <a:p>
            <a:pPr algn="just"/>
            <a:r>
              <a:rPr lang="en-US" dirty="0" smtClean="0"/>
              <a:t>On May 30, North Korean general Kim </a:t>
            </a:r>
            <a:r>
              <a:rPr lang="pl-PL" dirty="0" err="1" smtClean="0"/>
              <a:t>Yŏng-chŏl</a:t>
            </a:r>
            <a:r>
              <a:rPr lang="pl-PL" dirty="0" smtClean="0"/>
              <a:t> </a:t>
            </a:r>
            <a:r>
              <a:rPr lang="en-US" dirty="0" smtClean="0"/>
              <a:t>arrived in New York City to meet with US Secretary of State Mike Pompeo. Negotiations between Kim and Pompeo continued the next day, and Pompeo later stated at a press conference that "good progress" had been made. </a:t>
            </a:r>
            <a:r>
              <a:rPr lang="en-US" b="1" dirty="0" smtClean="0"/>
              <a:t>Kim </a:t>
            </a:r>
            <a:r>
              <a:rPr lang="pl-PL" b="1" dirty="0" err="1" smtClean="0"/>
              <a:t>Yŏng-chŏl</a:t>
            </a:r>
            <a:r>
              <a:rPr lang="pl-PL" b="1" dirty="0" smtClean="0"/>
              <a:t> </a:t>
            </a:r>
            <a:r>
              <a:rPr lang="en-US" b="1" dirty="0" smtClean="0"/>
              <a:t>, who </a:t>
            </a:r>
            <a:r>
              <a:rPr lang="pl-PL" b="1" dirty="0" err="1" smtClean="0"/>
              <a:t>wa</a:t>
            </a:r>
            <a:r>
              <a:rPr lang="en-US" b="1" dirty="0" smtClean="0"/>
              <a:t>s the </a:t>
            </a:r>
            <a:r>
              <a:rPr lang="pl-PL" b="1" dirty="0" smtClean="0"/>
              <a:t>v</a:t>
            </a:r>
            <a:r>
              <a:rPr lang="en-US" b="1" dirty="0" smtClean="0"/>
              <a:t>ice </a:t>
            </a:r>
            <a:r>
              <a:rPr lang="pl-PL" b="1" dirty="0" smtClean="0"/>
              <a:t>c</a:t>
            </a:r>
            <a:r>
              <a:rPr lang="en-US" b="1" dirty="0" smtClean="0"/>
              <a:t>hair</a:t>
            </a:r>
            <a:r>
              <a:rPr lang="pl-PL" b="1" dirty="0" err="1" smtClean="0"/>
              <a:t>man</a:t>
            </a:r>
            <a:r>
              <a:rPr lang="en-US" b="1" dirty="0" smtClean="0"/>
              <a:t> of </a:t>
            </a:r>
            <a:r>
              <a:rPr lang="pl-PL" b="1" dirty="0" smtClean="0"/>
              <a:t>Central </a:t>
            </a:r>
            <a:r>
              <a:rPr lang="pl-PL" b="1" dirty="0" err="1" smtClean="0"/>
              <a:t>Committee</a:t>
            </a:r>
            <a:r>
              <a:rPr lang="pl-PL" b="1" dirty="0" smtClean="0"/>
              <a:t> of the </a:t>
            </a:r>
            <a:r>
              <a:rPr lang="pl-PL" b="1" dirty="0" err="1" smtClean="0"/>
              <a:t>Workers</a:t>
            </a:r>
            <a:r>
              <a:rPr lang="pl-PL" b="1" dirty="0" smtClean="0"/>
              <a:t>’ Party of Korea</a:t>
            </a:r>
            <a:r>
              <a:rPr lang="en-US" b="1" dirty="0" smtClean="0"/>
              <a:t>, </a:t>
            </a:r>
            <a:r>
              <a:rPr lang="pl-PL" b="1" dirty="0" err="1" smtClean="0"/>
              <a:t>wa</a:t>
            </a:r>
            <a:r>
              <a:rPr lang="en-US" b="1" dirty="0" smtClean="0"/>
              <a:t>s the highest-ranking North Korean official to visit the US since 2000</a:t>
            </a:r>
            <a:r>
              <a:rPr lang="pl-PL" b="1" dirty="0" smtClean="0"/>
              <a:t>,</a:t>
            </a:r>
            <a:r>
              <a:rPr lang="en-US" b="1" dirty="0" smtClean="0"/>
              <a:t> when </a:t>
            </a:r>
            <a:r>
              <a:rPr lang="pl-PL" b="1" dirty="0" err="1" smtClean="0"/>
              <a:t>Jo</a:t>
            </a:r>
            <a:r>
              <a:rPr lang="pl-PL" b="1" dirty="0" smtClean="0"/>
              <a:t> </a:t>
            </a:r>
            <a:r>
              <a:rPr lang="pl-PL" b="1" dirty="0" err="1" smtClean="0"/>
              <a:t>Myŏng</a:t>
            </a:r>
            <a:r>
              <a:rPr lang="pl-PL" b="1" dirty="0" smtClean="0"/>
              <a:t>-rok (</a:t>
            </a:r>
            <a:r>
              <a:rPr lang="ko-KR" altLang="en-US" dirty="0" smtClean="0">
                <a:effectLst/>
                <a:latin typeface="Batang" panose="02030600000101010101" pitchFamily="18" charset="-127"/>
                <a:ea typeface="Batang" panose="02030600000101010101" pitchFamily="18" charset="-127"/>
              </a:rPr>
              <a:t>조명록</a:t>
            </a:r>
            <a:r>
              <a:rPr lang="pl-PL" b="1" dirty="0" smtClean="0"/>
              <a:t>) </a:t>
            </a:r>
            <a:r>
              <a:rPr lang="pl-PL" b="1" dirty="0" err="1" smtClean="0"/>
              <a:t>had</a:t>
            </a:r>
            <a:r>
              <a:rPr lang="pl-PL" b="1" dirty="0" smtClean="0"/>
              <a:t> </a:t>
            </a:r>
            <a:r>
              <a:rPr lang="en-US" b="1" dirty="0" smtClean="0"/>
              <a:t>met with US </a:t>
            </a:r>
            <a:r>
              <a:rPr lang="pl-PL" b="1" dirty="0" smtClean="0"/>
              <a:t>p</a:t>
            </a:r>
            <a:r>
              <a:rPr lang="en-US" b="1" dirty="0" smtClean="0"/>
              <a:t>resident </a:t>
            </a:r>
            <a:r>
              <a:rPr lang="pl-PL" b="1" dirty="0" smtClean="0"/>
              <a:t>Bill Clinton</a:t>
            </a:r>
            <a:r>
              <a:rPr lang="en-US" b="1" dirty="0" smtClean="0"/>
              <a:t> in</a:t>
            </a:r>
            <a:r>
              <a:rPr lang="pl-PL" b="1" dirty="0" smtClean="0"/>
              <a:t> </a:t>
            </a:r>
            <a:r>
              <a:rPr lang="en-US" b="1" dirty="0" smtClean="0"/>
              <a:t> </a:t>
            </a:r>
            <a:r>
              <a:rPr lang="pl-PL" b="1" dirty="0" smtClean="0"/>
              <a:t>Washington, D. C.</a:t>
            </a:r>
            <a:r>
              <a:rPr lang="en-US" b="1" dirty="0" smtClean="0"/>
              <a:t> </a:t>
            </a:r>
            <a:endParaRPr lang="pl-PL" dirty="0" smtClean="0"/>
          </a:p>
          <a:p>
            <a:pPr algn="just"/>
            <a:r>
              <a:rPr lang="en-US" b="1" dirty="0" smtClean="0"/>
              <a:t>On June 1, Trump announced the summit would resume as scheduled for June 12 after he met Kim </a:t>
            </a:r>
            <a:r>
              <a:rPr lang="pl-PL" b="1" dirty="0" err="1" smtClean="0"/>
              <a:t>Yŏng-chŏl</a:t>
            </a:r>
            <a:r>
              <a:rPr lang="pl-PL" b="1" dirty="0" smtClean="0"/>
              <a:t> </a:t>
            </a:r>
            <a:r>
              <a:rPr lang="en-US" b="1" dirty="0" smtClean="0"/>
              <a:t>at the White House. </a:t>
            </a:r>
            <a:endParaRPr lang="pl-PL" b="1" dirty="0" smtClean="0"/>
          </a:p>
          <a:p>
            <a:endParaRPr lang="pl-PL" dirty="0"/>
          </a:p>
        </p:txBody>
      </p:sp>
    </p:spTree>
    <p:extLst>
      <p:ext uri="{BB962C8B-B14F-4D97-AF65-F5344CB8AC3E}">
        <p14:creationId xmlns:p14="http://schemas.microsoft.com/office/powerpoint/2010/main" val="97742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494851"/>
          </a:xfrm>
        </p:spPr>
        <p:txBody>
          <a:bodyPr>
            <a:noAutofit/>
          </a:bodyPr>
          <a:lstStyle/>
          <a:p>
            <a:pPr algn="ctr"/>
            <a:r>
              <a:rPr lang="en-US" sz="3200" dirty="0" smtClean="0"/>
              <a:t>Kim </a:t>
            </a:r>
            <a:r>
              <a:rPr lang="pl-PL" sz="3200" dirty="0" err="1" smtClean="0"/>
              <a:t>Yŏng-chŏl</a:t>
            </a:r>
            <a:r>
              <a:rPr lang="pl-PL" sz="3200" dirty="0" smtClean="0"/>
              <a:t> and Mike Pompeo</a:t>
            </a:r>
            <a:endParaRPr lang="pl-PL" sz="3200" dirty="0"/>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820" y="580913"/>
            <a:ext cx="7846359" cy="6277087"/>
          </a:xfrm>
          <a:prstGeom prst="rect">
            <a:avLst/>
          </a:prstGeom>
        </p:spPr>
      </p:pic>
    </p:spTree>
    <p:extLst>
      <p:ext uri="{BB962C8B-B14F-4D97-AF65-F5344CB8AC3E}">
        <p14:creationId xmlns:p14="http://schemas.microsoft.com/office/powerpoint/2010/main" val="3533477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6540649" cy="3248808"/>
          </a:xfrm>
        </p:spPr>
        <p:txBody>
          <a:bodyPr>
            <a:normAutofit/>
          </a:bodyPr>
          <a:lstStyle/>
          <a:p>
            <a:r>
              <a:rPr lang="en-US" sz="3200" dirty="0" smtClean="0">
                <a:effectLst/>
              </a:rPr>
              <a:t>Letter sent to North Korean leader Kim Jong-un by US President </a:t>
            </a:r>
            <a:r>
              <a:rPr lang="pl-PL" sz="3200" dirty="0" smtClean="0">
                <a:effectLst/>
              </a:rPr>
              <a:t>Donald </a:t>
            </a:r>
            <a:r>
              <a:rPr lang="pl-PL" sz="3200" dirty="0" err="1" smtClean="0">
                <a:effectLst/>
              </a:rPr>
              <a:t>Trump</a:t>
            </a:r>
            <a:r>
              <a:rPr lang="en-US" sz="3200" dirty="0" smtClean="0">
                <a:effectLst/>
              </a:rPr>
              <a:t> informing Kim of the cancellation of the summit</a:t>
            </a:r>
            <a:endParaRPr lang="pl-PL" sz="32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247" y="0"/>
            <a:ext cx="5295753" cy="6858000"/>
          </a:xfrm>
          <a:prstGeom prst="rect">
            <a:avLst/>
          </a:prstGeom>
        </p:spPr>
      </p:pic>
    </p:spTree>
    <p:extLst>
      <p:ext uri="{BB962C8B-B14F-4D97-AF65-F5344CB8AC3E}">
        <p14:creationId xmlns:p14="http://schemas.microsoft.com/office/powerpoint/2010/main" val="2128187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946672"/>
          </a:xfrm>
        </p:spPr>
        <p:txBody>
          <a:bodyPr>
            <a:normAutofit fontScale="90000"/>
          </a:bodyPr>
          <a:lstStyle/>
          <a:p>
            <a:pPr algn="ctr"/>
            <a:r>
              <a:rPr lang="en-US" dirty="0" smtClean="0"/>
              <a:t>Kim </a:t>
            </a:r>
            <a:r>
              <a:rPr lang="pl-PL" dirty="0" err="1" smtClean="0"/>
              <a:t>Yŏng-chŏl</a:t>
            </a:r>
            <a:r>
              <a:rPr lang="pl-PL" dirty="0" smtClean="0"/>
              <a:t> </a:t>
            </a:r>
            <a:r>
              <a:rPr lang="en-US" dirty="0" smtClean="0">
                <a:effectLst/>
              </a:rPr>
              <a:t>delivers a personal letter from Kim to Trump, in the White House </a:t>
            </a:r>
            <a:r>
              <a:rPr lang="pl-PL" dirty="0" err="1" smtClean="0">
                <a:effectLst/>
              </a:rPr>
              <a:t>Oval</a:t>
            </a:r>
            <a:r>
              <a:rPr lang="pl-PL" dirty="0" smtClean="0">
                <a:effectLst/>
              </a:rPr>
              <a:t> Office</a:t>
            </a:r>
            <a:r>
              <a:rPr lang="en-US" dirty="0" smtClean="0">
                <a:effectLst/>
              </a:rPr>
              <a:t> on June 1, 2018</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017" y="1024509"/>
            <a:ext cx="8745966" cy="5833491"/>
          </a:xfrm>
          <a:prstGeom prst="rect">
            <a:avLst/>
          </a:prstGeom>
        </p:spPr>
      </p:pic>
    </p:spTree>
    <p:extLst>
      <p:ext uri="{BB962C8B-B14F-4D97-AF65-F5344CB8AC3E}">
        <p14:creationId xmlns:p14="http://schemas.microsoft.com/office/powerpoint/2010/main" val="2408502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419547"/>
          </a:xfrm>
        </p:spPr>
        <p:txBody>
          <a:bodyPr>
            <a:normAutofit fontScale="90000"/>
          </a:bodyPr>
          <a:lstStyle/>
          <a:p>
            <a:pPr algn="ctr"/>
            <a:r>
              <a:rPr lang="pl-PL" b="1" dirty="0" smtClean="0"/>
              <a:t/>
            </a:r>
            <a:br>
              <a:rPr lang="pl-PL" b="1" dirty="0" smtClean="0"/>
            </a:br>
            <a:r>
              <a:rPr lang="en-US" sz="3600" b="1" dirty="0" smtClean="0"/>
              <a:t>Potential denuclearization process</a:t>
            </a:r>
            <a:r>
              <a:rPr lang="pl-PL" dirty="0" smtClean="0"/>
              <a:t/>
            </a:r>
            <a:br>
              <a:rPr lang="pl-PL" dirty="0" smtClean="0"/>
            </a:br>
            <a:endParaRPr lang="pl-PL" dirty="0"/>
          </a:p>
        </p:txBody>
      </p:sp>
      <p:sp>
        <p:nvSpPr>
          <p:cNvPr id="3" name="Symbol zastępczy zawartości 2"/>
          <p:cNvSpPr>
            <a:spLocks noGrp="1"/>
          </p:cNvSpPr>
          <p:nvPr>
            <p:ph idx="1"/>
          </p:nvPr>
        </p:nvSpPr>
        <p:spPr>
          <a:xfrm>
            <a:off x="0" y="419548"/>
            <a:ext cx="12192000" cy="6438452"/>
          </a:xfrm>
        </p:spPr>
        <p:txBody>
          <a:bodyPr/>
          <a:lstStyle/>
          <a:p>
            <a:pPr algn="just"/>
            <a:r>
              <a:rPr lang="en-US" b="1" dirty="0" smtClean="0"/>
              <a:t>During </a:t>
            </a:r>
            <a:r>
              <a:rPr lang="pl-PL" b="1" dirty="0" smtClean="0"/>
              <a:t>p</a:t>
            </a:r>
            <a:r>
              <a:rPr lang="en-US" b="1" dirty="0" smtClean="0"/>
              <a:t>resident </a:t>
            </a:r>
            <a:r>
              <a:rPr lang="pl-PL" b="1" dirty="0" smtClean="0"/>
              <a:t>Donald </a:t>
            </a:r>
            <a:r>
              <a:rPr lang="pl-PL" b="1" dirty="0" err="1" smtClean="0"/>
              <a:t>Trump</a:t>
            </a:r>
            <a:r>
              <a:rPr lang="en-US" b="1" dirty="0" smtClean="0"/>
              <a:t>'s </a:t>
            </a:r>
            <a:r>
              <a:rPr lang="en-US" b="1" dirty="0"/>
              <a:t>meeting with North Korea envoy, the former spy chief </a:t>
            </a:r>
            <a:r>
              <a:rPr lang="en-US" b="1" dirty="0" smtClean="0"/>
              <a:t>Kim </a:t>
            </a:r>
            <a:r>
              <a:rPr lang="pl-PL" b="1" dirty="0" err="1" smtClean="0"/>
              <a:t>Yŏng-chŏl</a:t>
            </a:r>
            <a:r>
              <a:rPr lang="pl-PL" b="1" dirty="0" smtClean="0"/>
              <a:t> </a:t>
            </a:r>
            <a:r>
              <a:rPr lang="en-US" b="1" dirty="0" smtClean="0"/>
              <a:t>at </a:t>
            </a:r>
            <a:r>
              <a:rPr lang="en-US" b="1" dirty="0"/>
              <a:t>the </a:t>
            </a:r>
            <a:r>
              <a:rPr lang="pl-PL" b="1" dirty="0" smtClean="0"/>
              <a:t>White House</a:t>
            </a:r>
            <a:r>
              <a:rPr lang="en-US" b="1" dirty="0" smtClean="0"/>
              <a:t>, </a:t>
            </a:r>
            <a:r>
              <a:rPr lang="en-US" b="1" dirty="0"/>
              <a:t>Trump said that he would choose the "denuclearization process" in North Korea. The nuclear warheads and the </a:t>
            </a:r>
            <a:r>
              <a:rPr lang="pl-PL" b="1" dirty="0" smtClean="0"/>
              <a:t>ICBM </a:t>
            </a:r>
            <a:r>
              <a:rPr lang="pl-PL" b="1" dirty="0" err="1" smtClean="0"/>
              <a:t>nuclear</a:t>
            </a:r>
            <a:r>
              <a:rPr lang="pl-PL" b="1" dirty="0" smtClean="0"/>
              <a:t> </a:t>
            </a:r>
            <a:r>
              <a:rPr lang="pl-PL" b="1" dirty="0" err="1" smtClean="0"/>
              <a:t>missiles</a:t>
            </a:r>
            <a:r>
              <a:rPr lang="pl-PL" b="1" dirty="0" smtClean="0"/>
              <a:t> </a:t>
            </a:r>
            <a:r>
              <a:rPr lang="en-US" b="1" dirty="0" smtClean="0"/>
              <a:t>completed </a:t>
            </a:r>
            <a:r>
              <a:rPr lang="en-US" b="1" dirty="0"/>
              <a:t>in North Korea could be transferred outside of North Korea and economic sanctions on North Korea could be partly alleviated. The next step would be comprehensive inspections on </a:t>
            </a:r>
            <a:r>
              <a:rPr lang="pl-PL" b="1" dirty="0" err="1" smtClean="0"/>
              <a:t>North</a:t>
            </a:r>
            <a:r>
              <a:rPr lang="pl-PL" b="1" dirty="0" smtClean="0"/>
              <a:t> Korea</a:t>
            </a:r>
            <a:r>
              <a:rPr lang="en-US" b="1" dirty="0" smtClean="0"/>
              <a:t>'s </a:t>
            </a:r>
            <a:r>
              <a:rPr lang="en-US" b="1" dirty="0"/>
              <a:t>nuclear facilities and </a:t>
            </a:r>
            <a:r>
              <a:rPr lang="pl-PL" b="1" dirty="0" err="1" smtClean="0"/>
              <a:t>nuclear</a:t>
            </a:r>
            <a:r>
              <a:rPr lang="en-US" b="1" dirty="0" smtClean="0"/>
              <a:t> </a:t>
            </a:r>
            <a:r>
              <a:rPr lang="en-US" b="1" dirty="0"/>
              <a:t>ICBM weapons program by </a:t>
            </a:r>
            <a:r>
              <a:rPr lang="pl-PL" b="1" dirty="0" smtClean="0"/>
              <a:t>IAEA</a:t>
            </a:r>
            <a:r>
              <a:rPr lang="en-US" dirty="0" smtClean="0"/>
              <a:t>. </a:t>
            </a:r>
            <a:endParaRPr lang="pl-PL" dirty="0" smtClean="0"/>
          </a:p>
          <a:p>
            <a:pPr algn="just"/>
            <a:r>
              <a:rPr lang="en-US" dirty="0" smtClean="0"/>
              <a:t>On </a:t>
            </a:r>
            <a:r>
              <a:rPr lang="en-US" dirty="0"/>
              <a:t>July 7, 2018, U.S. Secretary of State Mike Pompeo, Japanese Foreign Minister </a:t>
            </a:r>
            <a:r>
              <a:rPr lang="en-US" dirty="0" err="1" smtClean="0"/>
              <a:t>Kō</a:t>
            </a:r>
            <a:r>
              <a:rPr lang="pl-PL" dirty="0" smtClean="0"/>
              <a:t>n</a:t>
            </a:r>
            <a:r>
              <a:rPr lang="en-US" dirty="0" smtClean="0"/>
              <a:t>o </a:t>
            </a:r>
            <a:r>
              <a:rPr lang="en-US" dirty="0" err="1" smtClean="0"/>
              <a:t>Tarō</a:t>
            </a:r>
            <a:r>
              <a:rPr lang="en-US" dirty="0" smtClean="0"/>
              <a:t> </a:t>
            </a:r>
            <a:r>
              <a:rPr lang="pl-PL" dirty="0" smtClean="0"/>
              <a:t>(</a:t>
            </a:r>
            <a:r>
              <a:rPr lang="ja-JP" b="0" dirty="0" smtClean="0">
                <a:effectLst/>
                <a:latin typeface="SimSun" panose="02010600030101010101" pitchFamily="2" charset="-122"/>
                <a:ea typeface="SimSun" panose="02010600030101010101" pitchFamily="2" charset="-122"/>
              </a:rPr>
              <a:t>河野太郎</a:t>
            </a:r>
            <a:r>
              <a:rPr lang="pl-PL" dirty="0" smtClean="0"/>
              <a:t>) </a:t>
            </a:r>
            <a:r>
              <a:rPr lang="en-US" dirty="0" smtClean="0"/>
              <a:t>and </a:t>
            </a:r>
            <a:r>
              <a:rPr lang="en-US" dirty="0"/>
              <a:t>South Korean Foreign Minister Kang Kyung </a:t>
            </a:r>
            <a:r>
              <a:rPr lang="en-US" dirty="0" err="1"/>
              <a:t>Wha</a:t>
            </a:r>
            <a:r>
              <a:rPr lang="en-US" dirty="0"/>
              <a:t> </a:t>
            </a:r>
            <a:r>
              <a:rPr lang="pl-PL" dirty="0" smtClean="0"/>
              <a:t>(</a:t>
            </a:r>
            <a:r>
              <a:rPr lang="ko-KR" altLang="en-US" dirty="0" smtClean="0">
                <a:effectLst/>
                <a:latin typeface="Batang" panose="02030600000101010101" pitchFamily="18" charset="-127"/>
                <a:ea typeface="Batang" panose="02030600000101010101" pitchFamily="18" charset="-127"/>
              </a:rPr>
              <a:t>강경화</a:t>
            </a:r>
            <a:r>
              <a:rPr lang="pl-PL" dirty="0" smtClean="0"/>
              <a:t>) </a:t>
            </a:r>
            <a:r>
              <a:rPr lang="en-US" dirty="0" smtClean="0"/>
              <a:t>met </a:t>
            </a:r>
            <a:r>
              <a:rPr lang="en-US" dirty="0"/>
              <a:t>in Tokyo, where they reaffirmed their unity in urging North Korea to denuclearize as promised. The ministers stressed the need to call on North Korea to take concrete steps toward denuclearization and to keep existing U.N. economic sanctions in place. </a:t>
            </a:r>
            <a:endParaRPr lang="pl-PL" dirty="0" smtClean="0"/>
          </a:p>
          <a:p>
            <a:pPr algn="just"/>
            <a:r>
              <a:rPr lang="en-US" dirty="0" smtClean="0"/>
              <a:t>Ten </a:t>
            </a:r>
            <a:r>
              <a:rPr lang="en-US" dirty="0"/>
              <a:t>days later, Donald Trump said there is "no time limit" for North Korea to denuclearize and that there is no need to rush the process. </a:t>
            </a:r>
            <a:endParaRPr lang="pl-PL" dirty="0"/>
          </a:p>
          <a:p>
            <a:endParaRPr lang="pl-PL" dirty="0"/>
          </a:p>
        </p:txBody>
      </p:sp>
    </p:spTree>
    <p:extLst>
      <p:ext uri="{BB962C8B-B14F-4D97-AF65-F5344CB8AC3E}">
        <p14:creationId xmlns:p14="http://schemas.microsoft.com/office/powerpoint/2010/main" val="356143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365759"/>
          </a:xfrm>
        </p:spPr>
        <p:txBody>
          <a:bodyPr>
            <a:normAutofit fontScale="90000"/>
          </a:bodyPr>
          <a:lstStyle/>
          <a:p>
            <a:pPr algn="ctr"/>
            <a:r>
              <a:rPr lang="pl-PL" dirty="0" smtClean="0"/>
              <a:t/>
            </a:r>
            <a:br>
              <a:rPr lang="pl-PL" dirty="0" smtClean="0"/>
            </a:br>
            <a:r>
              <a:rPr lang="en-US" sz="3600" b="1" dirty="0" smtClean="0"/>
              <a:t>US–South Korea summit</a:t>
            </a:r>
            <a:r>
              <a:rPr lang="en-US" dirty="0" smtClean="0"/>
              <a:t/>
            </a:r>
            <a:br>
              <a:rPr lang="en-US" dirty="0" smtClean="0"/>
            </a:br>
            <a:endParaRPr lang="pl-PL" dirty="0"/>
          </a:p>
        </p:txBody>
      </p:sp>
      <p:sp>
        <p:nvSpPr>
          <p:cNvPr id="3" name="Symbol zastępczy zawartości 2"/>
          <p:cNvSpPr>
            <a:spLocks noGrp="1"/>
          </p:cNvSpPr>
          <p:nvPr>
            <p:ph idx="1"/>
          </p:nvPr>
        </p:nvSpPr>
        <p:spPr>
          <a:xfrm>
            <a:off x="0" y="365760"/>
            <a:ext cx="12192000" cy="6492240"/>
          </a:xfrm>
        </p:spPr>
        <p:txBody>
          <a:bodyPr>
            <a:normAutofit lnSpcReduction="10000"/>
          </a:bodyPr>
          <a:lstStyle/>
          <a:p>
            <a:pPr algn="just"/>
            <a:r>
              <a:rPr lang="en-US" b="1" dirty="0" smtClean="0"/>
              <a:t>On May 22, 2018, South Korea </a:t>
            </a:r>
            <a:r>
              <a:rPr lang="pl-PL" b="1" dirty="0" smtClean="0"/>
              <a:t>p</a:t>
            </a:r>
            <a:r>
              <a:rPr lang="en-US" b="1" dirty="0" smtClean="0"/>
              <a:t>resident M</a:t>
            </a:r>
            <a:r>
              <a:rPr lang="pl-PL" b="1" dirty="0" smtClean="0"/>
              <a:t>u</a:t>
            </a:r>
            <a:r>
              <a:rPr lang="en-US" b="1" dirty="0" smtClean="0"/>
              <a:t>n Jae-in visited the United States to meet President Trump</a:t>
            </a:r>
            <a:r>
              <a:rPr lang="en-US" dirty="0" smtClean="0"/>
              <a:t>, to promote Trump-Kim summit progress, and to coordinate the two countries' common strategy regarding the upcoming summit, following harsh rhetoric from North Korea towards Washington. </a:t>
            </a:r>
          </a:p>
          <a:p>
            <a:pPr algn="just"/>
            <a:r>
              <a:rPr lang="en-US" b="1" dirty="0" smtClean="0"/>
              <a:t>On 12 May 2018, North Korea announced the closure and planned dismantlement of its </a:t>
            </a:r>
            <a:r>
              <a:rPr lang="en-US" b="1" dirty="0" err="1" smtClean="0"/>
              <a:t>Punggye-ri</a:t>
            </a:r>
            <a:r>
              <a:rPr lang="en-US" b="1" dirty="0" smtClean="0"/>
              <a:t> Nuclear Test Site</a:t>
            </a:r>
            <a:r>
              <a:rPr lang="en-US" dirty="0" smtClean="0"/>
              <a:t>, and invited journalists to witness the destruction of its tunnels and other testing infrastructure. </a:t>
            </a:r>
            <a:endParaRPr lang="pl-PL" dirty="0" smtClean="0"/>
          </a:p>
          <a:p>
            <a:pPr algn="just"/>
            <a:r>
              <a:rPr lang="en-US" b="1" dirty="0" smtClean="0"/>
              <a:t>North Korea shut down its </a:t>
            </a:r>
            <a:r>
              <a:rPr lang="en-US" b="1" dirty="0" err="1" smtClean="0"/>
              <a:t>Punggye-ri</a:t>
            </a:r>
            <a:r>
              <a:rPr lang="en-US" b="1" dirty="0" smtClean="0"/>
              <a:t> nuclear test site on May</a:t>
            </a:r>
            <a:r>
              <a:rPr lang="pl-PL" b="1" dirty="0" smtClean="0"/>
              <a:t> 23, 2018</a:t>
            </a:r>
            <a:r>
              <a:rPr lang="pl-PL" dirty="0" smtClean="0"/>
              <a:t>,</a:t>
            </a:r>
            <a:r>
              <a:rPr lang="en-US" dirty="0" smtClean="0"/>
              <a:t> to demonstrate its commitment to denuclearization.</a:t>
            </a:r>
            <a:r>
              <a:rPr lang="pl-PL" dirty="0" smtClean="0"/>
              <a:t> </a:t>
            </a:r>
            <a:r>
              <a:rPr lang="en-US" dirty="0" smtClean="0"/>
              <a:t>The South Korean government welcomed the DPRK's unilateral nuclear concession to help facilitate a broader agreement with the United States to completely end its nuclear weapons program.</a:t>
            </a:r>
          </a:p>
          <a:p>
            <a:pPr algn="just"/>
            <a:r>
              <a:rPr lang="en-US" dirty="0" smtClean="0"/>
              <a:t>On 24 May 2018, reporters witnessed explosions to purportedly close those tunnels, although independent inspectors were not present. Those explosions destroyed the portals to several test tunnels, but the extent of the damage to the tunnels themselves was not clear. </a:t>
            </a:r>
          </a:p>
          <a:p>
            <a:endParaRPr lang="pl-PL" dirty="0"/>
          </a:p>
        </p:txBody>
      </p:sp>
    </p:spTree>
    <p:extLst>
      <p:ext uri="{BB962C8B-B14F-4D97-AF65-F5344CB8AC3E}">
        <p14:creationId xmlns:p14="http://schemas.microsoft.com/office/powerpoint/2010/main" val="2116091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462578"/>
          </a:xfrm>
        </p:spPr>
        <p:txBody>
          <a:bodyPr>
            <a:normAutofit fontScale="90000"/>
          </a:bodyPr>
          <a:lstStyle/>
          <a:p>
            <a:pPr algn="ctr"/>
            <a:r>
              <a:rPr lang="pl-PL" dirty="0" err="1" smtClean="0"/>
              <a:t>Mun</a:t>
            </a:r>
            <a:r>
              <a:rPr lang="pl-PL" dirty="0" smtClean="0"/>
              <a:t> </a:t>
            </a:r>
            <a:r>
              <a:rPr lang="pl-PL" dirty="0" err="1" smtClean="0"/>
              <a:t>Jae</a:t>
            </a:r>
            <a:r>
              <a:rPr lang="pl-PL" dirty="0" smtClean="0"/>
              <a:t>-in </a:t>
            </a:r>
            <a:r>
              <a:rPr lang="pl-PL" dirty="0" err="1" smtClean="0"/>
              <a:t>in</a:t>
            </a:r>
            <a:r>
              <a:rPr lang="pl-PL" dirty="0" smtClean="0"/>
              <a:t> Washington, May 22, 2018</a:t>
            </a:r>
            <a:endParaRPr lang="pl-PL" dirty="0"/>
          </a:p>
        </p:txBody>
      </p:sp>
      <p:pic>
        <p:nvPicPr>
          <p:cNvPr id="9" name="Obraz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437" y="423862"/>
            <a:ext cx="9001125" cy="6010275"/>
          </a:xfrm>
          <a:prstGeom prst="rect">
            <a:avLst/>
          </a:prstGeom>
        </p:spPr>
      </p:pic>
    </p:spTree>
    <p:extLst>
      <p:ext uri="{BB962C8B-B14F-4D97-AF65-F5344CB8AC3E}">
        <p14:creationId xmlns:p14="http://schemas.microsoft.com/office/powerpoint/2010/main" val="2299580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441063"/>
          </a:xfrm>
        </p:spPr>
        <p:txBody>
          <a:bodyPr>
            <a:noAutofit/>
          </a:bodyPr>
          <a:lstStyle/>
          <a:p>
            <a:pPr algn="ctr"/>
            <a:r>
              <a:rPr lang="pl-PL" sz="3200" b="1" dirty="0" smtClean="0"/>
              <a:t>D</a:t>
            </a:r>
            <a:r>
              <a:rPr lang="en-US" sz="3200" b="1" dirty="0" err="1" smtClean="0"/>
              <a:t>ismantlement</a:t>
            </a:r>
            <a:r>
              <a:rPr lang="en-US" sz="3200" b="1" dirty="0" smtClean="0"/>
              <a:t> of </a:t>
            </a:r>
            <a:r>
              <a:rPr lang="pl-PL" sz="3200" b="1" dirty="0" smtClean="0"/>
              <a:t>the</a:t>
            </a:r>
            <a:r>
              <a:rPr lang="en-US" sz="3200" b="1" dirty="0" smtClean="0"/>
              <a:t> </a:t>
            </a:r>
            <a:r>
              <a:rPr lang="en-US" sz="3200" b="1" dirty="0" err="1" smtClean="0"/>
              <a:t>Punggye-ri</a:t>
            </a:r>
            <a:r>
              <a:rPr lang="en-US" sz="3200" b="1" dirty="0" smtClean="0"/>
              <a:t> Nuclear Test Site</a:t>
            </a:r>
            <a:endParaRPr lang="pl-PL" sz="32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70" y="441064"/>
            <a:ext cx="11516859" cy="6416936"/>
          </a:xfrm>
          <a:prstGeom prst="rect">
            <a:avLst/>
          </a:prstGeom>
        </p:spPr>
      </p:pic>
    </p:spTree>
    <p:extLst>
      <p:ext uri="{BB962C8B-B14F-4D97-AF65-F5344CB8AC3E}">
        <p14:creationId xmlns:p14="http://schemas.microsoft.com/office/powerpoint/2010/main" val="2673808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333486"/>
          </a:xfrm>
        </p:spPr>
        <p:txBody>
          <a:bodyPr>
            <a:normAutofit fontScale="90000"/>
          </a:bodyPr>
          <a:lstStyle/>
          <a:p>
            <a:pPr algn="ctr"/>
            <a:r>
              <a:rPr lang="pl-PL" b="1" dirty="0" smtClean="0"/>
              <a:t/>
            </a:r>
            <a:br>
              <a:rPr lang="pl-PL" b="1" dirty="0" smtClean="0"/>
            </a:br>
            <a:r>
              <a:rPr lang="en-US" sz="3600" b="1" dirty="0" smtClean="0"/>
              <a:t>May 2018 inter-Korean summit</a:t>
            </a:r>
            <a:r>
              <a:rPr lang="pl-PL" dirty="0" smtClean="0"/>
              <a:t/>
            </a:r>
            <a:br>
              <a:rPr lang="pl-PL" dirty="0" smtClean="0"/>
            </a:br>
            <a:endParaRPr lang="pl-PL" dirty="0"/>
          </a:p>
        </p:txBody>
      </p:sp>
      <p:sp>
        <p:nvSpPr>
          <p:cNvPr id="3" name="Symbol zastępczy zawartości 2"/>
          <p:cNvSpPr>
            <a:spLocks noGrp="1"/>
          </p:cNvSpPr>
          <p:nvPr>
            <p:ph idx="1"/>
          </p:nvPr>
        </p:nvSpPr>
        <p:spPr>
          <a:xfrm>
            <a:off x="0" y="333486"/>
            <a:ext cx="12192000" cy="6524513"/>
          </a:xfrm>
        </p:spPr>
        <p:txBody>
          <a:bodyPr/>
          <a:lstStyle/>
          <a:p>
            <a:pPr algn="just"/>
            <a:r>
              <a:rPr lang="en-US" b="1" dirty="0" smtClean="0"/>
              <a:t>Two </a:t>
            </a:r>
            <a:r>
              <a:rPr lang="en-US" b="1" dirty="0"/>
              <a:t>leaders of North and South Koreas exchanged their opinions about the issues and solutions for the Trump-Kim summit </a:t>
            </a:r>
            <a:r>
              <a:rPr lang="en-US" dirty="0"/>
              <a:t>as Trump abruptly cancelled the upcoming US-North Korea summit </a:t>
            </a:r>
            <a:r>
              <a:rPr lang="en-US" b="1" dirty="0"/>
              <a:t>on 12 June</a:t>
            </a:r>
            <a:r>
              <a:rPr lang="en-US" dirty="0"/>
              <a:t>. The principal agenda of the meeting was trying to get U.S. summit back on track and keep progressing the denuclearization talks. </a:t>
            </a:r>
            <a:endParaRPr lang="pl-PL" dirty="0" smtClean="0"/>
          </a:p>
          <a:p>
            <a:pPr algn="just"/>
            <a:r>
              <a:rPr lang="en-US" dirty="0" smtClean="0"/>
              <a:t>The </a:t>
            </a:r>
            <a:r>
              <a:rPr lang="en-US" dirty="0"/>
              <a:t>second 2018 summit was established by </a:t>
            </a:r>
            <a:r>
              <a:rPr lang="en-US" dirty="0" smtClean="0"/>
              <a:t>Kim</a:t>
            </a:r>
            <a:r>
              <a:rPr lang="pl-PL" dirty="0" smtClean="0"/>
              <a:t> </a:t>
            </a:r>
            <a:r>
              <a:rPr lang="pl-PL" altLang="zh-CN" dirty="0" err="1" smtClean="0">
                <a:ea typeface="SimSun" panose="02010600030101010101" pitchFamily="2" charset="-122"/>
                <a:cs typeface="Cordia New" panose="020B0304020202020204" pitchFamily="34" charset="-34"/>
              </a:rPr>
              <a:t>J</a:t>
            </a:r>
            <a:r>
              <a:rPr lang="pl-PL" dirty="0" err="1" smtClean="0"/>
              <a:t>ŏng-ŭn</a:t>
            </a:r>
            <a:r>
              <a:rPr lang="en-US" dirty="0" smtClean="0"/>
              <a:t>'s </a:t>
            </a:r>
            <a:r>
              <a:rPr lang="en-US" dirty="0"/>
              <a:t>suggestion within a whirlwind 24 hour notice, but </a:t>
            </a:r>
            <a:r>
              <a:rPr lang="en-US" dirty="0" smtClean="0"/>
              <a:t>M</a:t>
            </a:r>
            <a:r>
              <a:rPr lang="pl-PL" dirty="0" smtClean="0"/>
              <a:t>u</a:t>
            </a:r>
            <a:r>
              <a:rPr lang="en-US" dirty="0" smtClean="0"/>
              <a:t>n </a:t>
            </a:r>
            <a:r>
              <a:rPr lang="en-US" dirty="0"/>
              <a:t>Jae-in accepted Kim's invitation as per the critical nuclear agenda between North and South Korea. </a:t>
            </a:r>
            <a:r>
              <a:rPr lang="en-US" dirty="0" smtClean="0"/>
              <a:t>M</a:t>
            </a:r>
            <a:r>
              <a:rPr lang="pl-PL" dirty="0" smtClean="0"/>
              <a:t>u</a:t>
            </a:r>
            <a:r>
              <a:rPr lang="en-US" dirty="0" smtClean="0"/>
              <a:t>n </a:t>
            </a:r>
            <a:r>
              <a:rPr lang="en-US" dirty="0"/>
              <a:t>Jae-in had expressed his belief, and he discussed with Kim </a:t>
            </a:r>
            <a:r>
              <a:rPr lang="pl-PL" altLang="zh-CN" dirty="0" err="1" smtClean="0">
                <a:ea typeface="SimSun" panose="02010600030101010101" pitchFamily="2" charset="-122"/>
                <a:cs typeface="Cordia New" panose="020B0304020202020204" pitchFamily="34" charset="-34"/>
              </a:rPr>
              <a:t>J</a:t>
            </a:r>
            <a:r>
              <a:rPr lang="pl-PL" dirty="0" err="1" smtClean="0"/>
              <a:t>ŏng-ŭn</a:t>
            </a:r>
            <a:r>
              <a:rPr lang="pl-PL" dirty="0" smtClean="0"/>
              <a:t> </a:t>
            </a:r>
            <a:r>
              <a:rPr lang="en-US" dirty="0" smtClean="0"/>
              <a:t>about </a:t>
            </a:r>
            <a:r>
              <a:rPr lang="en-US" dirty="0"/>
              <a:t>Kim's willingness to join nuclear interventions with Trump. Both leaders also agreed to accelerate the implementation of the </a:t>
            </a:r>
            <a:r>
              <a:rPr lang="pl-PL" dirty="0" err="1" smtClean="0"/>
              <a:t>Phanmunjŏm</a:t>
            </a:r>
            <a:r>
              <a:rPr lang="pl-PL" dirty="0" smtClean="0"/>
              <a:t> </a:t>
            </a:r>
            <a:r>
              <a:rPr lang="en-US" dirty="0" smtClean="0"/>
              <a:t>Declaration </a:t>
            </a:r>
            <a:r>
              <a:rPr lang="en-US" dirty="0"/>
              <a:t>and meet again at "anytime and anyplace" without formality. </a:t>
            </a:r>
            <a:endParaRPr lang="pl-PL" dirty="0"/>
          </a:p>
          <a:p>
            <a:endParaRPr lang="pl-PL" dirty="0"/>
          </a:p>
        </p:txBody>
      </p:sp>
    </p:spTree>
    <p:extLst>
      <p:ext uri="{BB962C8B-B14F-4D97-AF65-F5344CB8AC3E}">
        <p14:creationId xmlns:p14="http://schemas.microsoft.com/office/powerpoint/2010/main" val="55077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398032"/>
          </a:xfrm>
        </p:spPr>
        <p:txBody>
          <a:bodyPr>
            <a:noAutofit/>
          </a:bodyPr>
          <a:lstStyle/>
          <a:p>
            <a:pPr algn="ctr"/>
            <a:r>
              <a:rPr lang="pl-PL" sz="3200" b="1" dirty="0" smtClean="0"/>
              <a:t>In </a:t>
            </a:r>
            <a:r>
              <a:rPr lang="pl-PL" sz="3200" b="1" dirty="0" err="1" smtClean="0"/>
              <a:t>brief</a:t>
            </a:r>
            <a:endParaRPr lang="pl-PL" sz="3200" b="1" dirty="0"/>
          </a:p>
        </p:txBody>
      </p:sp>
      <p:sp>
        <p:nvSpPr>
          <p:cNvPr id="3" name="Symbol zastępczy zawartości 2"/>
          <p:cNvSpPr>
            <a:spLocks noGrp="1"/>
          </p:cNvSpPr>
          <p:nvPr>
            <p:ph idx="1"/>
          </p:nvPr>
        </p:nvSpPr>
        <p:spPr>
          <a:xfrm>
            <a:off x="0" y="398032"/>
            <a:ext cx="12192000" cy="6459967"/>
          </a:xfrm>
        </p:spPr>
        <p:txBody>
          <a:bodyPr>
            <a:normAutofit fontScale="92500" lnSpcReduction="10000"/>
          </a:bodyPr>
          <a:lstStyle/>
          <a:p>
            <a:pPr algn="just"/>
            <a:r>
              <a:rPr lang="en-US" b="1" dirty="0"/>
              <a:t>After a period of </a:t>
            </a:r>
            <a:r>
              <a:rPr lang="pl-PL" b="1" dirty="0" err="1" smtClean="0"/>
              <a:t>heightened</a:t>
            </a:r>
            <a:r>
              <a:rPr lang="pl-PL" b="1" dirty="0" smtClean="0"/>
              <a:t> </a:t>
            </a:r>
            <a:r>
              <a:rPr lang="pl-PL" b="1" dirty="0" err="1" smtClean="0"/>
              <a:t>conflict</a:t>
            </a:r>
            <a:r>
              <a:rPr lang="pl-PL" b="1" dirty="0" smtClean="0"/>
              <a:t> </a:t>
            </a:r>
            <a:r>
              <a:rPr lang="en-US" b="1" dirty="0" smtClean="0"/>
              <a:t>that </a:t>
            </a:r>
            <a:r>
              <a:rPr lang="en-US" b="1" dirty="0"/>
              <a:t>included North Korea successfully testing what it claims was its first hydrogen bomb and the </a:t>
            </a:r>
            <a:r>
              <a:rPr lang="pl-PL" b="1" dirty="0" smtClean="0"/>
              <a:t>Hwasŏng-15</a:t>
            </a:r>
            <a:r>
              <a:rPr lang="en-US" b="1" dirty="0" smtClean="0"/>
              <a:t> </a:t>
            </a:r>
            <a:r>
              <a:rPr lang="en-US" b="1" dirty="0"/>
              <a:t>intercontinental ballistic missile </a:t>
            </a:r>
            <a:r>
              <a:rPr lang="en-US" b="1" dirty="0" smtClean="0"/>
              <a:t>(</a:t>
            </a:r>
            <a:r>
              <a:rPr lang="pl-PL" b="1" dirty="0" smtClean="0"/>
              <a:t>ICBM)</a:t>
            </a:r>
            <a:r>
              <a:rPr lang="en-US" b="1" dirty="0" smtClean="0"/>
              <a:t> </a:t>
            </a:r>
            <a:r>
              <a:rPr lang="en-US" b="1" dirty="0"/>
              <a:t>in late 2017, tensions began to de-escalate after </a:t>
            </a:r>
            <a:r>
              <a:rPr lang="en-US" b="1" dirty="0" smtClean="0"/>
              <a:t>Kim </a:t>
            </a:r>
            <a:r>
              <a:rPr lang="pl-PL" b="1" dirty="0" err="1" smtClean="0"/>
              <a:t>Jŏng-ŭn</a:t>
            </a:r>
            <a:r>
              <a:rPr lang="pl-PL" b="1" dirty="0" smtClean="0"/>
              <a:t> </a:t>
            </a:r>
            <a:r>
              <a:rPr lang="en-US" b="1" dirty="0" smtClean="0"/>
              <a:t>announced </a:t>
            </a:r>
            <a:r>
              <a:rPr lang="en-US" b="1" dirty="0"/>
              <a:t>his desire to send athletes to the </a:t>
            </a:r>
            <a:r>
              <a:rPr lang="pl-PL" b="1" dirty="0" smtClean="0"/>
              <a:t>2018 Winter </a:t>
            </a:r>
            <a:r>
              <a:rPr lang="pl-PL" b="1" dirty="0" err="1" smtClean="0"/>
              <a:t>Olympics</a:t>
            </a:r>
            <a:r>
              <a:rPr lang="en-US" b="1" dirty="0" smtClean="0"/>
              <a:t> </a:t>
            </a:r>
            <a:r>
              <a:rPr lang="en-US" b="1" dirty="0"/>
              <a:t>being held in South Korea</a:t>
            </a:r>
            <a:r>
              <a:rPr lang="en-US" dirty="0"/>
              <a:t>. </a:t>
            </a:r>
            <a:endParaRPr lang="pl-PL" dirty="0"/>
          </a:p>
          <a:p>
            <a:pPr algn="just"/>
            <a:r>
              <a:rPr lang="en-US" b="1" dirty="0"/>
              <a:t>During the games, Kim proposed talks with South Korea to plan </a:t>
            </a:r>
            <a:r>
              <a:rPr lang="en-US" b="1" dirty="0" smtClean="0"/>
              <a:t>a</a:t>
            </a:r>
            <a:r>
              <a:rPr lang="pl-PL" b="1" dirty="0" smtClean="0"/>
              <a:t>n</a:t>
            </a:r>
            <a:r>
              <a:rPr lang="en-US" b="1" dirty="0" smtClean="0"/>
              <a:t> </a:t>
            </a:r>
            <a:r>
              <a:rPr lang="pl-PL" b="1" dirty="0" err="1" smtClean="0"/>
              <a:t>inter-Korean</a:t>
            </a:r>
            <a:r>
              <a:rPr lang="pl-PL" b="1" dirty="0" smtClean="0"/>
              <a:t> </a:t>
            </a:r>
            <a:r>
              <a:rPr lang="pl-PL" b="1" dirty="0" err="1" smtClean="0"/>
              <a:t>summit</a:t>
            </a:r>
            <a:r>
              <a:rPr lang="pl-PL" b="1" dirty="0" smtClean="0"/>
              <a:t>. </a:t>
            </a:r>
            <a:r>
              <a:rPr lang="en-US" b="1" dirty="0" smtClean="0"/>
              <a:t> </a:t>
            </a:r>
            <a:endParaRPr lang="pl-PL" b="1" dirty="0"/>
          </a:p>
          <a:p>
            <a:pPr algn="just"/>
            <a:r>
              <a:rPr lang="en-US" dirty="0"/>
              <a:t>On March 8, the South Korean delegation returned from the talks and traveled to the United States to deliver an invitation by Kim </a:t>
            </a:r>
            <a:r>
              <a:rPr lang="pl-PL" dirty="0" err="1" smtClean="0"/>
              <a:t>Jŏng-ŭn</a:t>
            </a:r>
            <a:r>
              <a:rPr lang="pl-PL" dirty="0" smtClean="0"/>
              <a:t> t</a:t>
            </a:r>
            <a:r>
              <a:rPr lang="en-US" dirty="0" smtClean="0"/>
              <a:t>o </a:t>
            </a:r>
            <a:r>
              <a:rPr lang="en-US" dirty="0"/>
              <a:t>Donald Trump for a meeting. High-level exchanges between the two sides then took place, including a visit by </a:t>
            </a:r>
            <a:r>
              <a:rPr lang="en-US" dirty="0" smtClean="0"/>
              <a:t>then-</a:t>
            </a:r>
            <a:r>
              <a:rPr lang="pl-PL" dirty="0" smtClean="0"/>
              <a:t>CIA </a:t>
            </a:r>
            <a:r>
              <a:rPr lang="pl-PL" dirty="0" err="1" smtClean="0"/>
              <a:t>director</a:t>
            </a:r>
            <a:r>
              <a:rPr lang="pl-PL" dirty="0" smtClean="0"/>
              <a:t> Mike Pompeo</a:t>
            </a:r>
            <a:r>
              <a:rPr lang="en-US" dirty="0" smtClean="0"/>
              <a:t> </a:t>
            </a:r>
            <a:r>
              <a:rPr lang="en-US" dirty="0"/>
              <a:t>to Pyongyang and a visit by </a:t>
            </a:r>
            <a:r>
              <a:rPr lang="pl-PL" dirty="0" smtClean="0"/>
              <a:t>Kim </a:t>
            </a:r>
            <a:r>
              <a:rPr lang="pl-PL" dirty="0" err="1" smtClean="0"/>
              <a:t>Yŏng-chŏl</a:t>
            </a:r>
            <a:r>
              <a:rPr lang="pl-PL" dirty="0" smtClean="0"/>
              <a:t> (</a:t>
            </a:r>
            <a:r>
              <a:rPr lang="pl-PL" dirty="0" err="1" smtClean="0">
                <a:latin typeface="Batang" panose="02030600000101010101" pitchFamily="18" charset="-127"/>
                <a:ea typeface="Batang" panose="02030600000101010101" pitchFamily="18" charset="-127"/>
              </a:rPr>
              <a:t>김영철</a:t>
            </a:r>
            <a:r>
              <a:rPr lang="pl-PL" dirty="0" smtClean="0"/>
              <a:t>)</a:t>
            </a:r>
            <a:r>
              <a:rPr lang="en-US" dirty="0" smtClean="0"/>
              <a:t>, </a:t>
            </a:r>
            <a:r>
              <a:rPr lang="pl-PL" dirty="0" smtClean="0"/>
              <a:t>v</a:t>
            </a:r>
            <a:r>
              <a:rPr lang="en-US" dirty="0" smtClean="0"/>
              <a:t>ice </a:t>
            </a:r>
            <a:r>
              <a:rPr lang="pl-PL" dirty="0" smtClean="0"/>
              <a:t>c</a:t>
            </a:r>
            <a:r>
              <a:rPr lang="en-US" dirty="0" err="1" smtClean="0"/>
              <a:t>hairman</a:t>
            </a:r>
            <a:r>
              <a:rPr lang="en-US" dirty="0" smtClean="0"/>
              <a:t> </a:t>
            </a:r>
            <a:r>
              <a:rPr lang="en-US" dirty="0"/>
              <a:t>of the </a:t>
            </a:r>
            <a:r>
              <a:rPr lang="pl-PL" dirty="0" smtClean="0"/>
              <a:t>Central </a:t>
            </a:r>
            <a:r>
              <a:rPr lang="pl-PL" dirty="0" err="1" smtClean="0"/>
              <a:t>Committee</a:t>
            </a:r>
            <a:r>
              <a:rPr lang="pl-PL" dirty="0" smtClean="0"/>
              <a:t> of the </a:t>
            </a:r>
            <a:r>
              <a:rPr lang="pl-PL" dirty="0" err="1" smtClean="0"/>
              <a:t>Workers</a:t>
            </a:r>
            <a:r>
              <a:rPr lang="pl-PL" dirty="0" smtClean="0"/>
              <a:t>’ Party of Korea</a:t>
            </a:r>
            <a:r>
              <a:rPr lang="en-US" dirty="0" smtClean="0"/>
              <a:t>, </a:t>
            </a:r>
            <a:r>
              <a:rPr lang="en-US" dirty="0"/>
              <a:t>to the White House. </a:t>
            </a:r>
            <a:endParaRPr lang="pl-PL" dirty="0"/>
          </a:p>
          <a:p>
            <a:pPr algn="just"/>
            <a:r>
              <a:rPr lang="en-US" dirty="0"/>
              <a:t>Both sides threatened to cancel the summit after a round of joint military exercises by the U.S. and South Korea, with Trump even delivering a formal letter to Kim to call off the meeting; however, the two sides eventually agreed to meet. </a:t>
            </a:r>
            <a:endParaRPr lang="pl-PL" dirty="0" smtClean="0"/>
          </a:p>
          <a:p>
            <a:pPr algn="just"/>
            <a:r>
              <a:rPr lang="en-US" dirty="0" smtClean="0"/>
              <a:t>A </a:t>
            </a:r>
            <a:r>
              <a:rPr lang="pl-PL" dirty="0" err="1" smtClean="0"/>
              <a:t>second</a:t>
            </a:r>
            <a:r>
              <a:rPr lang="pl-PL" dirty="0" smtClean="0"/>
              <a:t> </a:t>
            </a:r>
            <a:r>
              <a:rPr lang="pl-PL" dirty="0" err="1" smtClean="0"/>
              <a:t>meeting</a:t>
            </a:r>
            <a:r>
              <a:rPr lang="pl-PL" dirty="0" smtClean="0"/>
              <a:t> </a:t>
            </a:r>
            <a:r>
              <a:rPr lang="en-US" dirty="0" smtClean="0"/>
              <a:t>was </a:t>
            </a:r>
            <a:r>
              <a:rPr lang="en-US" dirty="0"/>
              <a:t>held between Trump and Kim in February 2019 in </a:t>
            </a:r>
            <a:r>
              <a:rPr lang="pl-PL" dirty="0" smtClean="0"/>
              <a:t>Hanoi, </a:t>
            </a:r>
            <a:r>
              <a:rPr lang="pl-PL" dirty="0" err="1" smtClean="0"/>
              <a:t>Vietnam</a:t>
            </a:r>
            <a:r>
              <a:rPr lang="pl-PL" dirty="0" smtClean="0"/>
              <a:t>. </a:t>
            </a:r>
            <a:endParaRPr lang="pl-PL" dirty="0"/>
          </a:p>
          <a:p>
            <a:endParaRPr lang="pl-PL" dirty="0"/>
          </a:p>
        </p:txBody>
      </p:sp>
    </p:spTree>
    <p:extLst>
      <p:ext uri="{BB962C8B-B14F-4D97-AF65-F5344CB8AC3E}">
        <p14:creationId xmlns:p14="http://schemas.microsoft.com/office/powerpoint/2010/main" val="3112626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441063"/>
          </a:xfrm>
        </p:spPr>
        <p:txBody>
          <a:bodyPr>
            <a:noAutofit/>
          </a:bodyPr>
          <a:lstStyle/>
          <a:p>
            <a:pPr algn="ctr"/>
            <a:r>
              <a:rPr lang="pl-PL" sz="3200" dirty="0" err="1" smtClean="0"/>
              <a:t>Preparations</a:t>
            </a:r>
            <a:r>
              <a:rPr lang="pl-PL" sz="3200" dirty="0" smtClean="0"/>
              <a:t> for the </a:t>
            </a:r>
            <a:r>
              <a:rPr lang="pl-PL" sz="3200" dirty="0" err="1" smtClean="0"/>
              <a:t>North</a:t>
            </a:r>
            <a:r>
              <a:rPr lang="pl-PL" sz="3200" dirty="0" smtClean="0"/>
              <a:t> Korea – U. S. </a:t>
            </a:r>
            <a:r>
              <a:rPr lang="pl-PL" sz="3200" dirty="0" err="1" smtClean="0"/>
              <a:t>summit</a:t>
            </a:r>
            <a:endParaRPr lang="pl-PL" sz="3200" dirty="0"/>
          </a:p>
        </p:txBody>
      </p:sp>
      <p:sp>
        <p:nvSpPr>
          <p:cNvPr id="3" name="Symbol zastępczy zawartości 2"/>
          <p:cNvSpPr>
            <a:spLocks noGrp="1"/>
          </p:cNvSpPr>
          <p:nvPr>
            <p:ph idx="1"/>
          </p:nvPr>
        </p:nvSpPr>
        <p:spPr>
          <a:xfrm>
            <a:off x="0" y="441064"/>
            <a:ext cx="12192000" cy="6416936"/>
          </a:xfrm>
        </p:spPr>
        <p:txBody>
          <a:bodyPr/>
          <a:lstStyle/>
          <a:p>
            <a:pPr algn="just"/>
            <a:r>
              <a:rPr lang="en-US" b="1" dirty="0"/>
              <a:t>Kim flew to Singapore on a </a:t>
            </a:r>
            <a:r>
              <a:rPr lang="pl-PL" b="1" dirty="0" smtClean="0"/>
              <a:t>Boeing 747</a:t>
            </a:r>
            <a:r>
              <a:rPr lang="en-US" b="1" dirty="0" smtClean="0"/>
              <a:t> </a:t>
            </a:r>
            <a:r>
              <a:rPr lang="en-US" b="1" dirty="0"/>
              <a:t>operated by </a:t>
            </a:r>
            <a:r>
              <a:rPr lang="pl-PL" b="1" dirty="0" err="1" smtClean="0"/>
              <a:t>Air</a:t>
            </a:r>
            <a:r>
              <a:rPr lang="pl-PL" b="1" dirty="0" smtClean="0"/>
              <a:t> China</a:t>
            </a:r>
            <a:r>
              <a:rPr lang="en-US" b="1" dirty="0" smtClean="0"/>
              <a:t>, </a:t>
            </a:r>
            <a:r>
              <a:rPr lang="en-US" b="1" dirty="0"/>
              <a:t>a plane used by the highest echelons of the Chinese leadership</a:t>
            </a:r>
            <a:r>
              <a:rPr lang="en-US" dirty="0"/>
              <a:t>. According to media reports, </a:t>
            </a:r>
            <a:r>
              <a:rPr lang="en-US" b="1" dirty="0"/>
              <a:t>a cargo plane, an </a:t>
            </a:r>
            <a:r>
              <a:rPr lang="pl-PL" b="1" dirty="0" err="1" smtClean="0"/>
              <a:t>Air</a:t>
            </a:r>
            <a:r>
              <a:rPr lang="pl-PL" b="1" dirty="0" smtClean="0"/>
              <a:t> </a:t>
            </a:r>
            <a:r>
              <a:rPr lang="pl-PL" b="1" dirty="0" err="1" smtClean="0"/>
              <a:t>Koryo</a:t>
            </a:r>
            <a:r>
              <a:rPr lang="pl-PL" b="1" dirty="0" smtClean="0"/>
              <a:t> </a:t>
            </a:r>
            <a:r>
              <a:rPr lang="pl-PL" b="1" dirty="0" err="1" smtClean="0"/>
              <a:t>Ilyishin</a:t>
            </a:r>
            <a:r>
              <a:rPr lang="pl-PL" b="1" dirty="0" smtClean="0"/>
              <a:t> Il-76</a:t>
            </a:r>
            <a:r>
              <a:rPr lang="en-US" b="1" dirty="0" smtClean="0"/>
              <a:t>, </a:t>
            </a:r>
            <a:r>
              <a:rPr lang="en-US" b="1" dirty="0"/>
              <a:t>containing food items and other perishables landed in Singapore from North Korea before Kim's plane landed</a:t>
            </a:r>
            <a:r>
              <a:rPr lang="en-US" dirty="0"/>
              <a:t>. Chiller trucks ferried them to the </a:t>
            </a:r>
            <a:r>
              <a:rPr lang="pl-PL" dirty="0" smtClean="0"/>
              <a:t>St. </a:t>
            </a:r>
            <a:r>
              <a:rPr lang="pl-PL" dirty="0" err="1" smtClean="0"/>
              <a:t>Regis</a:t>
            </a:r>
            <a:r>
              <a:rPr lang="pl-PL" dirty="0" smtClean="0"/>
              <a:t> Hotel </a:t>
            </a:r>
            <a:r>
              <a:rPr lang="en-US" dirty="0" smtClean="0"/>
              <a:t>Singapore </a:t>
            </a:r>
            <a:r>
              <a:rPr lang="en-US" dirty="0"/>
              <a:t>where Kim stayed. </a:t>
            </a:r>
            <a:r>
              <a:rPr lang="en-US" b="1" dirty="0"/>
              <a:t>A third plane from North Korea, an Air </a:t>
            </a:r>
            <a:r>
              <a:rPr lang="en-US" b="1" dirty="0" err="1"/>
              <a:t>Koryo</a:t>
            </a:r>
            <a:r>
              <a:rPr lang="en-US" b="1" dirty="0"/>
              <a:t> </a:t>
            </a:r>
            <a:r>
              <a:rPr lang="pl-PL" b="1" dirty="0" err="1" smtClean="0"/>
              <a:t>Ilyushin</a:t>
            </a:r>
            <a:r>
              <a:rPr lang="pl-PL" b="1" dirty="0" smtClean="0"/>
              <a:t> Il-62</a:t>
            </a:r>
            <a:r>
              <a:rPr lang="en-US" b="1" dirty="0" smtClean="0"/>
              <a:t>, </a:t>
            </a:r>
            <a:r>
              <a:rPr lang="en-US" b="1" dirty="0"/>
              <a:t>landed shortly afterward; Kim's sister and </a:t>
            </a:r>
            <a:r>
              <a:rPr lang="pl-PL" b="1" dirty="0" smtClean="0"/>
              <a:t>v</a:t>
            </a:r>
            <a:r>
              <a:rPr lang="en-US" b="1" dirty="0" smtClean="0"/>
              <a:t>ice </a:t>
            </a:r>
            <a:r>
              <a:rPr lang="pl-PL" b="1" dirty="0" smtClean="0"/>
              <a:t>d</a:t>
            </a:r>
            <a:r>
              <a:rPr lang="en-US" b="1" dirty="0" err="1" smtClean="0"/>
              <a:t>irector</a:t>
            </a:r>
            <a:r>
              <a:rPr lang="en-US" b="1" dirty="0" smtClean="0"/>
              <a:t> </a:t>
            </a:r>
            <a:r>
              <a:rPr lang="en-US" b="1" dirty="0"/>
              <a:t>of the </a:t>
            </a:r>
            <a:r>
              <a:rPr lang="pl-PL" b="1" dirty="0" smtClean="0"/>
              <a:t>Propaganda and </a:t>
            </a:r>
            <a:r>
              <a:rPr lang="pl-PL" b="1" dirty="0" err="1" smtClean="0"/>
              <a:t>Agitation</a:t>
            </a:r>
            <a:r>
              <a:rPr lang="pl-PL" b="1" dirty="0" smtClean="0"/>
              <a:t> </a:t>
            </a:r>
            <a:r>
              <a:rPr lang="pl-PL" b="1" dirty="0" err="1" smtClean="0"/>
              <a:t>Department</a:t>
            </a:r>
            <a:r>
              <a:rPr lang="pl-PL" b="1" dirty="0" smtClean="0"/>
              <a:t>, </a:t>
            </a:r>
            <a:r>
              <a:rPr lang="pl-PL" altLang="zh-CN" b="1" dirty="0">
                <a:ea typeface="SimSun" panose="02010600030101010101" pitchFamily="2" charset="-122"/>
                <a:cs typeface="Cordia New" panose="020B0304020202020204" pitchFamily="34" charset="-34"/>
              </a:rPr>
              <a:t>Kim </a:t>
            </a:r>
            <a:r>
              <a:rPr lang="pl-PL" altLang="zh-CN" b="1" dirty="0" err="1">
                <a:ea typeface="SimSun" panose="02010600030101010101" pitchFamily="2" charset="-122"/>
                <a:cs typeface="Cordia New" panose="020B0304020202020204" pitchFamily="34" charset="-34"/>
              </a:rPr>
              <a:t>Yŏ-jŏng</a:t>
            </a:r>
            <a:r>
              <a:rPr lang="pl-PL" altLang="zh-CN" b="1" dirty="0">
                <a:ea typeface="SimSun" panose="02010600030101010101" pitchFamily="2" charset="-122"/>
                <a:cs typeface="Cordia New" panose="020B0304020202020204" pitchFamily="34" charset="-34"/>
              </a:rPr>
              <a:t> </a:t>
            </a:r>
            <a:r>
              <a:rPr lang="en-US" b="1" dirty="0" smtClean="0"/>
              <a:t>, </a:t>
            </a:r>
            <a:r>
              <a:rPr lang="en-US" b="1" dirty="0"/>
              <a:t>was believed to be on board. </a:t>
            </a:r>
            <a:endParaRPr lang="pl-PL" dirty="0"/>
          </a:p>
          <a:p>
            <a:pPr algn="just"/>
            <a:r>
              <a:rPr lang="en-US" dirty="0"/>
              <a:t>Singapore Prime Minister </a:t>
            </a:r>
            <a:r>
              <a:rPr lang="pl-PL" dirty="0" smtClean="0"/>
              <a:t>Lee </a:t>
            </a:r>
            <a:r>
              <a:rPr lang="pl-PL" dirty="0" err="1" smtClean="0"/>
              <a:t>Hsien</a:t>
            </a:r>
            <a:r>
              <a:rPr lang="pl-PL" dirty="0" smtClean="0"/>
              <a:t> </a:t>
            </a:r>
            <a:r>
              <a:rPr lang="pl-PL" dirty="0" err="1" smtClean="0"/>
              <a:t>Loong</a:t>
            </a:r>
            <a:r>
              <a:rPr lang="pl-PL" dirty="0" smtClean="0"/>
              <a:t> (Li </a:t>
            </a:r>
            <a:r>
              <a:rPr lang="pl-PL" dirty="0" err="1" smtClean="0"/>
              <a:t>Xianlong</a:t>
            </a:r>
            <a:r>
              <a:rPr lang="pl-PL" dirty="0" smtClean="0"/>
              <a:t> / </a:t>
            </a:r>
            <a:r>
              <a:rPr lang="zh-SG" b="1" dirty="0" smtClean="0">
                <a:effectLst/>
              </a:rPr>
              <a:t>李显龙</a:t>
            </a:r>
            <a:r>
              <a:rPr lang="pl-PL" dirty="0" smtClean="0"/>
              <a:t>)</a:t>
            </a:r>
            <a:r>
              <a:rPr lang="en-US" dirty="0" smtClean="0"/>
              <a:t> </a:t>
            </a:r>
            <a:r>
              <a:rPr lang="en-US" dirty="0"/>
              <a:t>visited the summit's International Media Centre on June 10 when it opened. At a media conference, </a:t>
            </a:r>
            <a:r>
              <a:rPr lang="en-US" b="1" dirty="0"/>
              <a:t>Lee mentioned that the summit cost S$20 million, with security costs taking up S$10 million and the setting up of the International Media Centre costing S$5 million, but it is a cost that Singapore is "willing to pay".</a:t>
            </a:r>
            <a:endParaRPr lang="pl-PL" dirty="0"/>
          </a:p>
        </p:txBody>
      </p:sp>
    </p:spTree>
    <p:extLst>
      <p:ext uri="{BB962C8B-B14F-4D97-AF65-F5344CB8AC3E}">
        <p14:creationId xmlns:p14="http://schemas.microsoft.com/office/powerpoint/2010/main" val="1953423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387274"/>
          </a:xfrm>
        </p:spPr>
        <p:txBody>
          <a:bodyPr>
            <a:noAutofit/>
          </a:bodyPr>
          <a:lstStyle/>
          <a:p>
            <a:pPr algn="ctr"/>
            <a:r>
              <a:rPr lang="pl-PL" sz="3200" dirty="0" smtClean="0"/>
              <a:t>The </a:t>
            </a:r>
            <a:r>
              <a:rPr lang="pl-PL" sz="3200" dirty="0" err="1" smtClean="0"/>
              <a:t>North</a:t>
            </a:r>
            <a:r>
              <a:rPr lang="pl-PL" sz="3200" dirty="0" smtClean="0"/>
              <a:t> Korea – United </a:t>
            </a:r>
            <a:r>
              <a:rPr lang="pl-PL" sz="3200" dirty="0" err="1" smtClean="0"/>
              <a:t>States</a:t>
            </a:r>
            <a:r>
              <a:rPr lang="pl-PL" sz="3200" dirty="0" smtClean="0"/>
              <a:t> </a:t>
            </a:r>
            <a:r>
              <a:rPr lang="pl-PL" sz="3200" dirty="0" err="1" smtClean="0"/>
              <a:t>summit</a:t>
            </a:r>
            <a:endParaRPr lang="pl-PL" sz="3200" dirty="0"/>
          </a:p>
        </p:txBody>
      </p:sp>
      <p:sp>
        <p:nvSpPr>
          <p:cNvPr id="3" name="Symbol zastępczy zawartości 2"/>
          <p:cNvSpPr>
            <a:spLocks noGrp="1"/>
          </p:cNvSpPr>
          <p:nvPr>
            <p:ph idx="1"/>
          </p:nvPr>
        </p:nvSpPr>
        <p:spPr>
          <a:xfrm>
            <a:off x="0" y="387274"/>
            <a:ext cx="12192000" cy="6470725"/>
          </a:xfrm>
        </p:spPr>
        <p:txBody>
          <a:bodyPr>
            <a:normAutofit fontScale="92500" lnSpcReduction="10000"/>
          </a:bodyPr>
          <a:lstStyle/>
          <a:p>
            <a:pPr algn="just"/>
            <a:endParaRPr lang="pl-PL" dirty="0" smtClean="0"/>
          </a:p>
          <a:p>
            <a:pPr algn="just"/>
            <a:r>
              <a:rPr lang="en-US" dirty="0" smtClean="0"/>
              <a:t>United </a:t>
            </a:r>
            <a:r>
              <a:rPr lang="en-US" dirty="0"/>
              <a:t>States President Donald Trump arrived at </a:t>
            </a:r>
            <a:r>
              <a:rPr lang="pl-PL" dirty="0" smtClean="0"/>
              <a:t>Capella Hotel </a:t>
            </a:r>
            <a:r>
              <a:rPr lang="en-US" dirty="0" smtClean="0"/>
              <a:t>first </a:t>
            </a:r>
            <a:r>
              <a:rPr lang="en-US" dirty="0"/>
              <a:t>before North Korean leader Kim Jong-un arrived seventeen minutes later. </a:t>
            </a:r>
            <a:r>
              <a:rPr lang="en-US" b="1" dirty="0"/>
              <a:t>They started the summit at 9:05 am local time with a 12-second handshake and then participated in a one-on-one meeting, with </a:t>
            </a:r>
            <a:r>
              <a:rPr lang="pl-PL" b="1" dirty="0" err="1" smtClean="0"/>
              <a:t>interpreters</a:t>
            </a:r>
            <a:r>
              <a:rPr lang="pl-PL" b="1" dirty="0" smtClean="0"/>
              <a:t> </a:t>
            </a:r>
            <a:r>
              <a:rPr lang="en-US" b="1" dirty="0" smtClean="0"/>
              <a:t>only</a:t>
            </a:r>
            <a:r>
              <a:rPr lang="en-US" dirty="0"/>
              <a:t>. Trump and Kim emerged from the one-on-one talks and walked down the corridor to the Cassia where the expanded bilateral meeting took place. Trump described the one-on-one </a:t>
            </a:r>
            <a:r>
              <a:rPr lang="en-US" dirty="0" smtClean="0"/>
              <a:t>meeting </a:t>
            </a:r>
            <a:r>
              <a:rPr lang="en-US" dirty="0"/>
              <a:t>as "very </a:t>
            </a:r>
            <a:r>
              <a:rPr lang="en-US" dirty="0" err="1"/>
              <a:t>very</a:t>
            </a:r>
            <a:r>
              <a:rPr lang="en-US" dirty="0"/>
              <a:t> good" when asked by a reporter</a:t>
            </a:r>
            <a:r>
              <a:rPr lang="en-US" dirty="0" smtClean="0"/>
              <a:t>.</a:t>
            </a:r>
            <a:endParaRPr lang="pl-PL" dirty="0" smtClean="0"/>
          </a:p>
          <a:p>
            <a:pPr algn="just"/>
            <a:r>
              <a:rPr lang="en-US" dirty="0" smtClean="0"/>
              <a:t>When Trump was asked if he had notes of the one-on-one meeting to refer back and verify, Trump replied, "I don't have to verify because I have one of the great memories of all time". </a:t>
            </a:r>
            <a:endParaRPr lang="pl-PL" dirty="0" smtClean="0"/>
          </a:p>
          <a:p>
            <a:pPr algn="just"/>
            <a:r>
              <a:rPr lang="en-US" dirty="0" smtClean="0"/>
              <a:t>Both countries' delegations proceeded to participate in an expanded bilateral meeting and a working lunch. </a:t>
            </a:r>
            <a:endParaRPr lang="pl-PL" dirty="0" smtClean="0"/>
          </a:p>
          <a:p>
            <a:pPr algn="just"/>
            <a:r>
              <a:rPr lang="en-US" b="1" dirty="0"/>
              <a:t>Subsequently, Trump and Kim signed a joint statement</a:t>
            </a:r>
            <a:r>
              <a:rPr lang="en-US" dirty="0"/>
              <a:t>, titled "Joint Statement of President Donald J. Trump of the United States of America and Chairman </a:t>
            </a:r>
            <a:r>
              <a:rPr lang="en-US" dirty="0" smtClean="0"/>
              <a:t>Kim </a:t>
            </a:r>
            <a:r>
              <a:rPr lang="pl-PL" altLang="zh-CN" dirty="0" err="1" smtClean="0">
                <a:ea typeface="SimSun" panose="02010600030101010101" pitchFamily="2" charset="-122"/>
                <a:cs typeface="Cordia New" panose="020B0304020202020204" pitchFamily="34" charset="-34"/>
              </a:rPr>
              <a:t>J</a:t>
            </a:r>
            <a:r>
              <a:rPr lang="pl-PL" dirty="0" err="1" smtClean="0"/>
              <a:t>ŏng-ŭn</a:t>
            </a:r>
            <a:r>
              <a:rPr lang="pl-PL" dirty="0" smtClean="0"/>
              <a:t> </a:t>
            </a:r>
            <a:r>
              <a:rPr lang="en-US" dirty="0" smtClean="0"/>
              <a:t>of </a:t>
            </a:r>
            <a:r>
              <a:rPr lang="en-US" dirty="0"/>
              <a:t>the Democratic People's Republic of Korea at the Singapore Summit", which Trump described as a "very important" and "comprehensive" agreement. </a:t>
            </a:r>
            <a:endParaRPr lang="pl-PL" dirty="0"/>
          </a:p>
          <a:p>
            <a:pPr algn="just"/>
            <a:endParaRPr lang="en-US" dirty="0" smtClean="0"/>
          </a:p>
          <a:p>
            <a:endParaRPr lang="pl-PL" dirty="0"/>
          </a:p>
        </p:txBody>
      </p:sp>
    </p:spTree>
    <p:extLst>
      <p:ext uri="{BB962C8B-B14F-4D97-AF65-F5344CB8AC3E}">
        <p14:creationId xmlns:p14="http://schemas.microsoft.com/office/powerpoint/2010/main" val="3966492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387274"/>
          </a:xfrm>
        </p:spPr>
        <p:txBody>
          <a:bodyPr>
            <a:normAutofit fontScale="90000"/>
          </a:bodyPr>
          <a:lstStyle/>
          <a:p>
            <a:pPr algn="ctr"/>
            <a:r>
              <a:rPr lang="pl-PL" dirty="0" smtClean="0"/>
              <a:t>The Capella Hotel, </a:t>
            </a:r>
            <a:r>
              <a:rPr lang="pl-PL" dirty="0" err="1" smtClean="0"/>
              <a:t>Singapore</a:t>
            </a:r>
            <a:endParaRPr lang="pl-PL" dirty="0"/>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3" y="1258645"/>
            <a:ext cx="12201724" cy="5599355"/>
          </a:xfrm>
          <a:prstGeom prst="rect">
            <a:avLst/>
          </a:prstGeom>
        </p:spPr>
      </p:pic>
    </p:spTree>
    <p:extLst>
      <p:ext uri="{BB962C8B-B14F-4D97-AF65-F5344CB8AC3E}">
        <p14:creationId xmlns:p14="http://schemas.microsoft.com/office/powerpoint/2010/main" val="3963751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460831"/>
          </a:xfrm>
        </p:spPr>
        <p:txBody>
          <a:bodyPr>
            <a:normAutofit fontScale="90000"/>
          </a:bodyPr>
          <a:lstStyle/>
          <a:p>
            <a:pPr algn="ctr"/>
            <a:r>
              <a:rPr lang="pl-PL" dirty="0" err="1" smtClean="0"/>
              <a:t>Singapore</a:t>
            </a:r>
            <a:r>
              <a:rPr lang="pl-PL" dirty="0" smtClean="0"/>
              <a:t>, </a:t>
            </a:r>
            <a:r>
              <a:rPr lang="pl-PL" dirty="0" err="1" smtClean="0"/>
              <a:t>June</a:t>
            </a:r>
            <a:r>
              <a:rPr lang="pl-PL" dirty="0" smtClean="0"/>
              <a:t> 12, 2018 – the </a:t>
            </a:r>
            <a:r>
              <a:rPr lang="pl-PL" dirty="0" err="1" smtClean="0"/>
              <a:t>handshake</a:t>
            </a:r>
            <a:r>
              <a:rPr lang="pl-PL" dirty="0" smtClean="0"/>
              <a:t> </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920" y="460832"/>
            <a:ext cx="9591070" cy="6397168"/>
          </a:xfrm>
          <a:prstGeom prst="rect">
            <a:avLst/>
          </a:prstGeom>
        </p:spPr>
      </p:pic>
    </p:spTree>
    <p:extLst>
      <p:ext uri="{BB962C8B-B14F-4D97-AF65-F5344CB8AC3E}">
        <p14:creationId xmlns:p14="http://schemas.microsoft.com/office/powerpoint/2010/main" val="4019175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355001"/>
          </a:xfrm>
        </p:spPr>
        <p:txBody>
          <a:bodyPr>
            <a:noAutofit/>
          </a:bodyPr>
          <a:lstStyle/>
          <a:p>
            <a:pPr algn="ctr"/>
            <a:r>
              <a:rPr lang="pl-PL" sz="3200" b="1" dirty="0" smtClean="0"/>
              <a:t>The </a:t>
            </a:r>
            <a:r>
              <a:rPr lang="en-US" sz="3200" b="1" dirty="0" smtClean="0"/>
              <a:t>one-on-one meeting</a:t>
            </a:r>
            <a:endParaRPr lang="pl-PL" sz="32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23" y="397699"/>
            <a:ext cx="11187953" cy="6460301"/>
          </a:xfrm>
          <a:prstGeom prst="rect">
            <a:avLst/>
          </a:prstGeom>
        </p:spPr>
      </p:pic>
    </p:spTree>
    <p:extLst>
      <p:ext uri="{BB962C8B-B14F-4D97-AF65-F5344CB8AC3E}">
        <p14:creationId xmlns:p14="http://schemas.microsoft.com/office/powerpoint/2010/main" val="121364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355001"/>
          </a:xfrm>
        </p:spPr>
        <p:txBody>
          <a:bodyPr>
            <a:noAutofit/>
          </a:bodyPr>
          <a:lstStyle/>
          <a:p>
            <a:pPr algn="ctr"/>
            <a:r>
              <a:rPr lang="pl-PL" sz="3200" dirty="0" err="1" smtClean="0"/>
              <a:t>Expanded</a:t>
            </a:r>
            <a:r>
              <a:rPr lang="pl-PL" sz="3200" dirty="0" smtClean="0"/>
              <a:t> </a:t>
            </a:r>
            <a:r>
              <a:rPr lang="pl-PL" sz="3200" dirty="0" err="1" smtClean="0"/>
              <a:t>bilateral</a:t>
            </a:r>
            <a:r>
              <a:rPr lang="pl-PL" sz="3200" dirty="0" smtClean="0"/>
              <a:t> </a:t>
            </a:r>
            <a:r>
              <a:rPr lang="pl-PL" sz="3200" dirty="0" err="1" smtClean="0"/>
              <a:t>meeting</a:t>
            </a:r>
            <a:r>
              <a:rPr lang="pl-PL" sz="3200" dirty="0" smtClean="0"/>
              <a:t> – </a:t>
            </a:r>
            <a:r>
              <a:rPr lang="pl-PL" sz="3200" dirty="0" err="1" smtClean="0"/>
              <a:t>full</a:t>
            </a:r>
            <a:r>
              <a:rPr lang="pl-PL" sz="3200" dirty="0" smtClean="0"/>
              <a:t> </a:t>
            </a:r>
            <a:r>
              <a:rPr lang="pl-PL" sz="3200" dirty="0" err="1" smtClean="0"/>
              <a:t>delegations</a:t>
            </a:r>
            <a:r>
              <a:rPr lang="pl-PL" sz="3200" dirty="0" smtClean="0"/>
              <a:t>, 12 / 06 / 2018</a:t>
            </a:r>
            <a:endParaRPr lang="pl-PL" sz="32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723" y="411557"/>
            <a:ext cx="8932554" cy="6446443"/>
          </a:xfrm>
          <a:prstGeom prst="rect">
            <a:avLst/>
          </a:prstGeom>
        </p:spPr>
      </p:pic>
    </p:spTree>
    <p:extLst>
      <p:ext uri="{BB962C8B-B14F-4D97-AF65-F5344CB8AC3E}">
        <p14:creationId xmlns:p14="http://schemas.microsoft.com/office/powerpoint/2010/main" val="3195084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376517"/>
          </a:xfrm>
        </p:spPr>
        <p:txBody>
          <a:bodyPr>
            <a:noAutofit/>
          </a:bodyPr>
          <a:lstStyle/>
          <a:p>
            <a:pPr algn="ctr"/>
            <a:r>
              <a:rPr lang="pl-PL" sz="3200" dirty="0" smtClean="0"/>
              <a:t>The Joint Statement</a:t>
            </a:r>
            <a:endParaRPr lang="pl-PL" sz="3200" dirty="0"/>
          </a:p>
        </p:txBody>
      </p:sp>
      <p:sp>
        <p:nvSpPr>
          <p:cNvPr id="3" name="Symbol zastępczy zawartości 2"/>
          <p:cNvSpPr>
            <a:spLocks noGrp="1"/>
          </p:cNvSpPr>
          <p:nvPr>
            <p:ph idx="1"/>
          </p:nvPr>
        </p:nvSpPr>
        <p:spPr>
          <a:xfrm>
            <a:off x="0" y="376518"/>
            <a:ext cx="12192000" cy="6481482"/>
          </a:xfrm>
        </p:spPr>
        <p:txBody>
          <a:bodyPr>
            <a:normAutofit lnSpcReduction="10000"/>
          </a:bodyPr>
          <a:lstStyle/>
          <a:p>
            <a:pPr marL="0" indent="0">
              <a:buNone/>
            </a:pPr>
            <a:r>
              <a:rPr lang="en-US" b="1" dirty="0"/>
              <a:t>The document said</a:t>
            </a:r>
            <a:r>
              <a:rPr lang="en-US" dirty="0"/>
              <a:t>: </a:t>
            </a:r>
            <a:endParaRPr lang="pl-PL" dirty="0"/>
          </a:p>
          <a:p>
            <a:pPr algn="just"/>
            <a:r>
              <a:rPr lang="en-US" dirty="0" smtClean="0"/>
              <a:t>"President </a:t>
            </a:r>
            <a:r>
              <a:rPr lang="en-US" dirty="0"/>
              <a:t>Trump and Chairman </a:t>
            </a:r>
            <a:r>
              <a:rPr lang="en-US" dirty="0" smtClean="0"/>
              <a:t>Kim </a:t>
            </a:r>
            <a:r>
              <a:rPr lang="pl-PL" altLang="zh-CN" dirty="0" err="1" smtClean="0">
                <a:ea typeface="SimSun" panose="02010600030101010101" pitchFamily="2" charset="-122"/>
                <a:cs typeface="Cordia New" panose="020B0304020202020204" pitchFamily="34" charset="-34"/>
              </a:rPr>
              <a:t>J</a:t>
            </a:r>
            <a:r>
              <a:rPr lang="pl-PL" dirty="0" err="1" smtClean="0"/>
              <a:t>ŏng-ŭn</a:t>
            </a:r>
            <a:r>
              <a:rPr lang="pl-PL" dirty="0" smtClean="0"/>
              <a:t> </a:t>
            </a:r>
            <a:r>
              <a:rPr lang="en-US" dirty="0" smtClean="0"/>
              <a:t>state </a:t>
            </a:r>
            <a:r>
              <a:rPr lang="en-US" dirty="0"/>
              <a:t>the following: </a:t>
            </a:r>
            <a:endParaRPr lang="pl-PL" dirty="0"/>
          </a:p>
          <a:p>
            <a:pPr lvl="0" algn="just"/>
            <a:r>
              <a:rPr lang="en-US" dirty="0"/>
              <a:t>The United States and the DPRK commit to establish new U.S.-DPRK relations in accordance with the desire of the peoples of the two countries for peace and prosperity.</a:t>
            </a:r>
            <a:endParaRPr lang="pl-PL" dirty="0"/>
          </a:p>
          <a:p>
            <a:pPr lvl="0" algn="just"/>
            <a:r>
              <a:rPr lang="en-US" dirty="0"/>
              <a:t>The United States and the DPRK will join their efforts to build a lasting and stable peace regime on the Korean Peninsula.</a:t>
            </a:r>
            <a:endParaRPr lang="pl-PL" dirty="0"/>
          </a:p>
          <a:p>
            <a:pPr lvl="0" algn="just"/>
            <a:r>
              <a:rPr lang="en-US" dirty="0"/>
              <a:t>Reaffirming the April 27, 2018 </a:t>
            </a:r>
            <a:r>
              <a:rPr lang="pl-PL" dirty="0" err="1" smtClean="0"/>
              <a:t>Phanmunjŏm</a:t>
            </a:r>
            <a:r>
              <a:rPr lang="pl-PL" dirty="0" smtClean="0"/>
              <a:t> </a:t>
            </a:r>
            <a:r>
              <a:rPr lang="pl-PL" dirty="0" err="1" smtClean="0"/>
              <a:t>Declaration</a:t>
            </a:r>
            <a:r>
              <a:rPr lang="en-US" dirty="0" smtClean="0"/>
              <a:t>, </a:t>
            </a:r>
            <a:r>
              <a:rPr lang="en-US" dirty="0"/>
              <a:t>the DPRK commits to work towards the complete denuclearization of the Korean Peninsula.</a:t>
            </a:r>
            <a:endParaRPr lang="pl-PL" dirty="0"/>
          </a:p>
          <a:p>
            <a:pPr lvl="0" algn="just"/>
            <a:r>
              <a:rPr lang="en-US" dirty="0"/>
              <a:t>The United States and the DPRK commit to recovering </a:t>
            </a:r>
            <a:r>
              <a:rPr lang="pl-PL" dirty="0" smtClean="0"/>
              <a:t>POW / MIA (</a:t>
            </a:r>
            <a:r>
              <a:rPr lang="pl-PL" dirty="0" err="1" smtClean="0"/>
              <a:t>prisoners</a:t>
            </a:r>
            <a:r>
              <a:rPr lang="pl-PL" dirty="0" smtClean="0"/>
              <a:t> of war / missing in </a:t>
            </a:r>
            <a:r>
              <a:rPr lang="pl-PL" dirty="0" err="1" smtClean="0"/>
              <a:t>action</a:t>
            </a:r>
            <a:r>
              <a:rPr lang="pl-PL" dirty="0" smtClean="0"/>
              <a:t>)</a:t>
            </a:r>
            <a:r>
              <a:rPr lang="en-US" dirty="0" smtClean="0"/>
              <a:t> </a:t>
            </a:r>
            <a:r>
              <a:rPr lang="en-US" dirty="0"/>
              <a:t>remains including the immediate repatriation of those already identified.</a:t>
            </a:r>
            <a:endParaRPr lang="pl-PL" dirty="0"/>
          </a:p>
          <a:p>
            <a:pPr lvl="0" algn="just"/>
            <a:r>
              <a:rPr lang="en-US" dirty="0"/>
              <a:t>In addition to the numbered provisions, the joint statement also mentions Trump's commitment to providing security guarantees to North Korea. Follow-up negotiations between Pompeo and an undetermined high-level North Korean official are also called for by the joint </a:t>
            </a:r>
            <a:r>
              <a:rPr lang="en-US" dirty="0" smtClean="0"/>
              <a:t>statement</a:t>
            </a:r>
            <a:r>
              <a:rPr lang="pl-PL" dirty="0" smtClean="0"/>
              <a:t>”</a:t>
            </a:r>
            <a:r>
              <a:rPr lang="en-US" dirty="0" smtClean="0"/>
              <a:t>. </a:t>
            </a:r>
            <a:endParaRPr lang="pl-PL" dirty="0"/>
          </a:p>
          <a:p>
            <a:endParaRPr lang="pl-PL" dirty="0"/>
          </a:p>
        </p:txBody>
      </p:sp>
    </p:spTree>
    <p:extLst>
      <p:ext uri="{BB962C8B-B14F-4D97-AF65-F5344CB8AC3E}">
        <p14:creationId xmlns:p14="http://schemas.microsoft.com/office/powerpoint/2010/main" val="3858305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387274"/>
          </a:xfrm>
        </p:spPr>
        <p:txBody>
          <a:bodyPr>
            <a:normAutofit fontScale="90000"/>
          </a:bodyPr>
          <a:lstStyle/>
          <a:p>
            <a:pPr algn="ctr"/>
            <a:r>
              <a:rPr lang="pl-PL" dirty="0" err="1" smtClean="0"/>
              <a:t>Trump</a:t>
            </a:r>
            <a:r>
              <a:rPr lang="pl-PL" dirty="0" smtClean="0"/>
              <a:t> on the </a:t>
            </a:r>
            <a:r>
              <a:rPr lang="pl-PL" dirty="0" err="1" smtClean="0"/>
              <a:t>summit</a:t>
            </a:r>
            <a:endParaRPr lang="pl-PL" dirty="0"/>
          </a:p>
        </p:txBody>
      </p:sp>
      <p:sp>
        <p:nvSpPr>
          <p:cNvPr id="3" name="Symbol zastępczy zawartości 2"/>
          <p:cNvSpPr>
            <a:spLocks noGrp="1"/>
          </p:cNvSpPr>
          <p:nvPr>
            <p:ph idx="1"/>
          </p:nvPr>
        </p:nvSpPr>
        <p:spPr>
          <a:xfrm>
            <a:off x="0" y="387274"/>
            <a:ext cx="12192000" cy="6470725"/>
          </a:xfrm>
        </p:spPr>
        <p:txBody>
          <a:bodyPr>
            <a:normAutofit lnSpcReduction="10000"/>
          </a:bodyPr>
          <a:lstStyle/>
          <a:p>
            <a:pPr algn="just"/>
            <a:r>
              <a:rPr lang="en-US" dirty="0"/>
              <a:t>Trump held a news conference at 16:15 local time which lasted for more than an hour. In his news conference, Trump said that further discussions will take place with North Korean officials and that he would consider visiting Pyongyang. Referring to his commitment in the Joint Statement to "provide security guarantees" to North Korea, </a:t>
            </a:r>
            <a:r>
              <a:rPr lang="en-US" b="1" dirty="0"/>
              <a:t>Trump announced the end of the joint military exercises with the South Korean military, which he described as "provocative". </a:t>
            </a:r>
            <a:r>
              <a:rPr lang="pl-PL" b="1" dirty="0" smtClean="0"/>
              <a:t>U.S. </a:t>
            </a:r>
            <a:r>
              <a:rPr lang="pl-PL" b="1" dirty="0" err="1" smtClean="0"/>
              <a:t>Forces</a:t>
            </a:r>
            <a:r>
              <a:rPr lang="pl-PL" b="1" dirty="0" smtClean="0"/>
              <a:t> in Korea </a:t>
            </a:r>
            <a:r>
              <a:rPr lang="en-US" b="1" dirty="0" smtClean="0"/>
              <a:t>and </a:t>
            </a:r>
            <a:r>
              <a:rPr lang="en-US" b="1" dirty="0"/>
              <a:t>South Korea were apparently not consulted. He expressed his hope that the removal of 32,000 American troops defending South Korea would become part of the equation.</a:t>
            </a:r>
            <a:r>
              <a:rPr lang="en-US" dirty="0"/>
              <a:t> The next round of joint military exercises was scheduled for late August. </a:t>
            </a:r>
            <a:endParaRPr lang="pl-PL" dirty="0"/>
          </a:p>
          <a:p>
            <a:pPr algn="just"/>
            <a:r>
              <a:rPr lang="en-US" b="1" dirty="0" smtClean="0"/>
              <a:t>Upon </a:t>
            </a:r>
            <a:r>
              <a:rPr lang="en-US" b="1" dirty="0"/>
              <a:t>returning to the United States the following day, President Trump declared that North Korea was no longer a nuclear threat</a:t>
            </a:r>
            <a:r>
              <a:rPr lang="en-US" dirty="0"/>
              <a:t>. On June 22, 2018, Trump provided a "Notice Regarding the Continuation of the National Emergency with Respect to North Korea," which extended the Executive Order 13466 of 2008 by one year, reaffirming "the current existence and risk of the proliferation of weapons-usable fissile material on the Korean Peninsula constitute an unusual and extraordinary threat to the national security and foreign policy of the United States, and I hereby declare a national emergency to deal with that threat." </a:t>
            </a:r>
            <a:endParaRPr lang="pl-PL" dirty="0"/>
          </a:p>
          <a:p>
            <a:endParaRPr lang="pl-PL" dirty="0"/>
          </a:p>
        </p:txBody>
      </p:sp>
    </p:spTree>
    <p:extLst>
      <p:ext uri="{BB962C8B-B14F-4D97-AF65-F5344CB8AC3E}">
        <p14:creationId xmlns:p14="http://schemas.microsoft.com/office/powerpoint/2010/main" val="1754831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451820"/>
          </a:xfrm>
        </p:spPr>
        <p:txBody>
          <a:bodyPr>
            <a:noAutofit/>
          </a:bodyPr>
          <a:lstStyle/>
          <a:p>
            <a:pPr algn="ctr"/>
            <a:r>
              <a:rPr lang="pl-PL" sz="3200" dirty="0" err="1" smtClean="0"/>
              <a:t>Aftermath</a:t>
            </a:r>
            <a:r>
              <a:rPr lang="pl-PL" sz="3200" dirty="0" smtClean="0"/>
              <a:t> </a:t>
            </a:r>
            <a:endParaRPr lang="pl-PL" sz="3200" dirty="0"/>
          </a:p>
        </p:txBody>
      </p:sp>
      <p:sp>
        <p:nvSpPr>
          <p:cNvPr id="3" name="Symbol zastępczy zawartości 2"/>
          <p:cNvSpPr>
            <a:spLocks noGrp="1"/>
          </p:cNvSpPr>
          <p:nvPr>
            <p:ph idx="1"/>
          </p:nvPr>
        </p:nvSpPr>
        <p:spPr>
          <a:xfrm>
            <a:off x="0" y="451820"/>
            <a:ext cx="12192000" cy="6406179"/>
          </a:xfrm>
        </p:spPr>
        <p:txBody>
          <a:bodyPr>
            <a:normAutofit/>
          </a:bodyPr>
          <a:lstStyle/>
          <a:p>
            <a:pPr algn="just"/>
            <a:r>
              <a:rPr lang="en-US" b="1" dirty="0"/>
              <a:t>The DPRK has shown eight or more types of various actions on their portion of the </a:t>
            </a:r>
            <a:r>
              <a:rPr lang="en-US" b="1" dirty="0" smtClean="0"/>
              <a:t>agreement</a:t>
            </a:r>
            <a:r>
              <a:rPr lang="pl-PL" b="1" dirty="0" smtClean="0"/>
              <a:t>, </a:t>
            </a:r>
            <a:r>
              <a:rPr lang="pl-PL" b="1" dirty="0" err="1" smtClean="0"/>
              <a:t>among</a:t>
            </a:r>
            <a:r>
              <a:rPr lang="pl-PL" b="1" dirty="0" smtClean="0"/>
              <a:t> </a:t>
            </a:r>
            <a:r>
              <a:rPr lang="pl-PL" b="1" dirty="0" err="1" smtClean="0"/>
              <a:t>them</a:t>
            </a:r>
            <a:r>
              <a:rPr lang="pl-PL" b="1" dirty="0" smtClean="0"/>
              <a:t>:</a:t>
            </a:r>
            <a:r>
              <a:rPr lang="en-US" b="1" dirty="0" smtClean="0"/>
              <a:t> </a:t>
            </a:r>
            <a:r>
              <a:rPr lang="pl-PL" b="1" dirty="0" smtClean="0"/>
              <a:t>1) </a:t>
            </a:r>
            <a:r>
              <a:rPr lang="en-US" b="1" dirty="0" smtClean="0"/>
              <a:t>a </a:t>
            </a:r>
            <a:r>
              <a:rPr lang="en-US" b="1" dirty="0"/>
              <a:t>moratorium on missile/nuclear tests, </a:t>
            </a:r>
            <a:r>
              <a:rPr lang="pl-PL" b="1" dirty="0" smtClean="0"/>
              <a:t>2) </a:t>
            </a:r>
            <a:r>
              <a:rPr lang="en-US" b="1" dirty="0" smtClean="0"/>
              <a:t>dismantling </a:t>
            </a:r>
            <a:r>
              <a:rPr lang="en-US" b="1" dirty="0"/>
              <a:t>the </a:t>
            </a:r>
            <a:r>
              <a:rPr lang="pl-PL" b="1" dirty="0" err="1" smtClean="0"/>
              <a:t>Sŏhae</a:t>
            </a:r>
            <a:r>
              <a:rPr lang="pl-PL" b="1" dirty="0" smtClean="0"/>
              <a:t> </a:t>
            </a:r>
            <a:r>
              <a:rPr lang="en-US" b="1" dirty="0" smtClean="0"/>
              <a:t>atomic </a:t>
            </a:r>
            <a:r>
              <a:rPr lang="en-US" b="1" dirty="0"/>
              <a:t>test and satellite launch site, </a:t>
            </a:r>
            <a:r>
              <a:rPr lang="pl-PL" b="1" dirty="0" smtClean="0"/>
              <a:t>3) </a:t>
            </a:r>
            <a:r>
              <a:rPr lang="en-US" b="1" dirty="0" smtClean="0"/>
              <a:t>the </a:t>
            </a:r>
            <a:r>
              <a:rPr lang="en-US" b="1" dirty="0"/>
              <a:t>shutting down of an </a:t>
            </a:r>
            <a:r>
              <a:rPr lang="pl-PL" b="1" dirty="0" err="1" smtClean="0"/>
              <a:t>intercontinental</a:t>
            </a:r>
            <a:r>
              <a:rPr lang="pl-PL" b="1" dirty="0" smtClean="0"/>
              <a:t> </a:t>
            </a:r>
            <a:r>
              <a:rPr lang="pl-PL" b="1" dirty="0" err="1" smtClean="0"/>
              <a:t>ballistic</a:t>
            </a:r>
            <a:r>
              <a:rPr lang="pl-PL" b="1" dirty="0" smtClean="0"/>
              <a:t> </a:t>
            </a:r>
            <a:r>
              <a:rPr lang="pl-PL" b="1" dirty="0" err="1" smtClean="0"/>
              <a:t>missile</a:t>
            </a:r>
            <a:r>
              <a:rPr lang="pl-PL" b="1" dirty="0" smtClean="0"/>
              <a:t> </a:t>
            </a:r>
            <a:r>
              <a:rPr lang="en-US" b="1" dirty="0" smtClean="0"/>
              <a:t>assembly </a:t>
            </a:r>
            <a:r>
              <a:rPr lang="en-US" b="1" dirty="0"/>
              <a:t>facility near Pyongyang, </a:t>
            </a:r>
            <a:r>
              <a:rPr lang="pl-PL" b="1" dirty="0" smtClean="0"/>
              <a:t>4) </a:t>
            </a:r>
            <a:r>
              <a:rPr lang="en-US" b="1" dirty="0" smtClean="0"/>
              <a:t>the </a:t>
            </a:r>
            <a:r>
              <a:rPr lang="en-US" b="1" dirty="0"/>
              <a:t>returning of the remains of 55 U.S. </a:t>
            </a:r>
            <a:r>
              <a:rPr lang="pl-PL" b="1" dirty="0" smtClean="0"/>
              <a:t>s</a:t>
            </a:r>
            <a:r>
              <a:rPr lang="en-US" b="1" dirty="0" err="1" smtClean="0"/>
              <a:t>oldiers</a:t>
            </a:r>
            <a:r>
              <a:rPr lang="en-US" b="1" dirty="0" smtClean="0"/>
              <a:t> </a:t>
            </a:r>
            <a:r>
              <a:rPr lang="en-US" b="1" dirty="0"/>
              <a:t>killed in the Korean War, </a:t>
            </a:r>
            <a:r>
              <a:rPr lang="pl-PL" b="1" dirty="0" smtClean="0"/>
              <a:t>5) </a:t>
            </a:r>
            <a:r>
              <a:rPr lang="en-US" b="1" dirty="0" smtClean="0"/>
              <a:t>the </a:t>
            </a:r>
            <a:r>
              <a:rPr lang="en-US" b="1" dirty="0"/>
              <a:t>removal of domestic anti-American propaganda, and </a:t>
            </a:r>
            <a:r>
              <a:rPr lang="pl-PL" b="1" dirty="0" smtClean="0"/>
              <a:t>6) </a:t>
            </a:r>
            <a:r>
              <a:rPr lang="en-US" b="1" dirty="0" smtClean="0"/>
              <a:t>the </a:t>
            </a:r>
            <a:r>
              <a:rPr lang="en-US" b="1" dirty="0"/>
              <a:t>release of three American Citizens arrested and imprisoned in the DPRK, as North Korean action items of the summit</a:t>
            </a:r>
            <a:r>
              <a:rPr lang="en-US" dirty="0"/>
              <a:t>. However, the US has thus far taken only one </a:t>
            </a:r>
            <a:r>
              <a:rPr lang="en-US" dirty="0" smtClean="0"/>
              <a:t>action</a:t>
            </a:r>
            <a:r>
              <a:rPr lang="pl-PL" dirty="0" smtClean="0"/>
              <a:t>, i. e. </a:t>
            </a:r>
            <a:r>
              <a:rPr lang="en-US" dirty="0" smtClean="0"/>
              <a:t>the </a:t>
            </a:r>
            <a:r>
              <a:rPr lang="en-US" dirty="0"/>
              <a:t>cancelling of joint military exercises </a:t>
            </a:r>
            <a:r>
              <a:rPr lang="en-US" dirty="0" smtClean="0"/>
              <a:t>between </a:t>
            </a:r>
            <a:r>
              <a:rPr lang="en-US" dirty="0"/>
              <a:t>the US and South Korean Air Forces in the peninsula</a:t>
            </a:r>
            <a:r>
              <a:rPr lang="en-US" dirty="0" smtClean="0"/>
              <a:t>.</a:t>
            </a:r>
            <a:endParaRPr lang="pl-PL" dirty="0" smtClean="0"/>
          </a:p>
          <a:p>
            <a:pPr algn="just"/>
            <a:r>
              <a:rPr lang="en-US" u="sng" dirty="0"/>
              <a:t>Removed anti-American propaganda in </a:t>
            </a:r>
            <a:r>
              <a:rPr lang="en-US" u="sng" dirty="0" smtClean="0"/>
              <a:t>DPRK</a:t>
            </a:r>
            <a:r>
              <a:rPr lang="pl-PL" dirty="0" smtClean="0"/>
              <a:t>: </a:t>
            </a:r>
            <a:r>
              <a:rPr lang="en-US" dirty="0" smtClean="0"/>
              <a:t>The </a:t>
            </a:r>
            <a:r>
              <a:rPr lang="en-US" dirty="0"/>
              <a:t>DPRK government toned down aspects of its anti-American propaganda after the Singapore summit, with many anti-American posters being removed in the capital to give way to less politicized messages. The government also cancelled North Korea's annual "anti-US imperialism" rally on </a:t>
            </a:r>
            <a:r>
              <a:rPr lang="en-US" dirty="0" smtClean="0"/>
              <a:t>July</a:t>
            </a:r>
            <a:r>
              <a:rPr lang="pl-PL" dirty="0" smtClean="0"/>
              <a:t> 27th</a:t>
            </a:r>
            <a:r>
              <a:rPr lang="en-US" dirty="0" smtClean="0"/>
              <a:t>, </a:t>
            </a:r>
            <a:r>
              <a:rPr lang="pl-PL" dirty="0" smtClean="0"/>
              <a:t>2018, </a:t>
            </a:r>
            <a:r>
              <a:rPr lang="en-US" dirty="0" smtClean="0"/>
              <a:t>a </a:t>
            </a:r>
            <a:r>
              <a:rPr lang="en-US" dirty="0"/>
              <a:t>national holiday commemorating the start of the </a:t>
            </a:r>
            <a:r>
              <a:rPr lang="pl-PL" dirty="0" err="1" smtClean="0"/>
              <a:t>Korean</a:t>
            </a:r>
            <a:r>
              <a:rPr lang="pl-PL" dirty="0" smtClean="0"/>
              <a:t> War. </a:t>
            </a:r>
          </a:p>
        </p:txBody>
      </p:sp>
    </p:spTree>
    <p:extLst>
      <p:ext uri="{BB962C8B-B14F-4D97-AF65-F5344CB8AC3E}">
        <p14:creationId xmlns:p14="http://schemas.microsoft.com/office/powerpoint/2010/main" val="2053795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15404" cy="6858000"/>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026" y="0"/>
            <a:ext cx="4572000" cy="6858000"/>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3850" y="3205778"/>
            <a:ext cx="2552241" cy="3652221"/>
          </a:xfrm>
          <a:prstGeom prst="rect">
            <a:avLst/>
          </a:prstGeom>
        </p:spPr>
      </p:pic>
    </p:spTree>
    <p:extLst>
      <p:ext uri="{BB962C8B-B14F-4D97-AF65-F5344CB8AC3E}">
        <p14:creationId xmlns:p14="http://schemas.microsoft.com/office/powerpoint/2010/main" val="150494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473335"/>
          </a:xfrm>
        </p:spPr>
        <p:txBody>
          <a:bodyPr>
            <a:noAutofit/>
          </a:bodyPr>
          <a:lstStyle/>
          <a:p>
            <a:pPr algn="ctr"/>
            <a:r>
              <a:rPr lang="pl-PL" sz="3200" b="1" dirty="0" smtClean="0"/>
              <a:t>Hwasŏng-15 / </a:t>
            </a:r>
            <a:r>
              <a:rPr lang="pl-PL" sz="3200" dirty="0" err="1" smtClean="0">
                <a:effectLst/>
                <a:latin typeface="Batang" panose="02030600000101010101" pitchFamily="18" charset="-127"/>
                <a:ea typeface="Batang" panose="02030600000101010101" pitchFamily="18" charset="-127"/>
              </a:rPr>
              <a:t>화성</a:t>
            </a:r>
            <a:r>
              <a:rPr lang="pl-PL" sz="3200" dirty="0" smtClean="0">
                <a:effectLst/>
                <a:latin typeface="Batang" panose="02030600000101010101" pitchFamily="18" charset="-127"/>
                <a:ea typeface="Batang" panose="02030600000101010101" pitchFamily="18" charset="-127"/>
              </a:rPr>
              <a:t> 15호 </a:t>
            </a:r>
            <a:r>
              <a:rPr lang="pl-PL" sz="3200" dirty="0" smtClean="0">
                <a:effectLst/>
              </a:rPr>
              <a:t>/ </a:t>
            </a:r>
            <a:r>
              <a:rPr lang="pl-PL" sz="3200" dirty="0" err="1" smtClean="0">
                <a:effectLst/>
                <a:latin typeface="SimSun" panose="02010600030101010101" pitchFamily="2" charset="-122"/>
                <a:ea typeface="SimSun" panose="02010600030101010101" pitchFamily="2" charset="-122"/>
              </a:rPr>
              <a:t>火星</a:t>
            </a:r>
            <a:endParaRPr lang="pl-PL" sz="3200" dirty="0">
              <a:latin typeface="SimSun" panose="02010600030101010101" pitchFamily="2" charset="-122"/>
              <a:ea typeface="SimSun" panose="02010600030101010101" pitchFamily="2" charset="-122"/>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34" y="1624404"/>
            <a:ext cx="12220984" cy="3550023"/>
          </a:xfrm>
          <a:prstGeom prst="rect">
            <a:avLst/>
          </a:prstGeom>
        </p:spPr>
      </p:pic>
    </p:spTree>
    <p:extLst>
      <p:ext uri="{BB962C8B-B14F-4D97-AF65-F5344CB8AC3E}">
        <p14:creationId xmlns:p14="http://schemas.microsoft.com/office/powerpoint/2010/main" val="272800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441063"/>
          </a:xfrm>
        </p:spPr>
        <p:txBody>
          <a:bodyPr>
            <a:noAutofit/>
          </a:bodyPr>
          <a:lstStyle/>
          <a:p>
            <a:pPr algn="ctr"/>
            <a:r>
              <a:rPr lang="pl-PL" sz="3200" dirty="0" err="1" smtClean="0"/>
              <a:t>State</a:t>
            </a:r>
            <a:r>
              <a:rPr lang="pl-PL" sz="3200" dirty="0" smtClean="0"/>
              <a:t> </a:t>
            </a:r>
            <a:r>
              <a:rPr lang="pl-PL" sz="3200" dirty="0" err="1" smtClean="0"/>
              <a:t>secretary</a:t>
            </a:r>
            <a:r>
              <a:rPr lang="pl-PL" sz="3200" dirty="0" smtClean="0"/>
              <a:t> Pompeo on </a:t>
            </a:r>
            <a:r>
              <a:rPr lang="pl-PL" sz="3200" dirty="0" err="1" smtClean="0"/>
              <a:t>North</a:t>
            </a:r>
            <a:r>
              <a:rPr lang="pl-PL" sz="3200" dirty="0" smtClean="0"/>
              <a:t> </a:t>
            </a:r>
            <a:r>
              <a:rPr lang="pl-PL" sz="3200" dirty="0" err="1" smtClean="0"/>
              <a:t>Korean</a:t>
            </a:r>
            <a:r>
              <a:rPr lang="pl-PL" sz="3200" dirty="0" smtClean="0"/>
              <a:t> </a:t>
            </a:r>
            <a:r>
              <a:rPr lang="pl-PL" sz="3200" dirty="0" err="1" smtClean="0"/>
              <a:t>actions</a:t>
            </a:r>
            <a:endParaRPr lang="pl-PL" sz="3200" dirty="0"/>
          </a:p>
        </p:txBody>
      </p:sp>
      <p:sp>
        <p:nvSpPr>
          <p:cNvPr id="3" name="Symbol zastępczy zawartości 2"/>
          <p:cNvSpPr>
            <a:spLocks noGrp="1"/>
          </p:cNvSpPr>
          <p:nvPr>
            <p:ph idx="1"/>
          </p:nvPr>
        </p:nvSpPr>
        <p:spPr>
          <a:xfrm>
            <a:off x="0" y="441064"/>
            <a:ext cx="12192000" cy="6416936"/>
          </a:xfrm>
        </p:spPr>
        <p:txBody>
          <a:bodyPr>
            <a:normAutofit lnSpcReduction="10000"/>
          </a:bodyPr>
          <a:lstStyle/>
          <a:p>
            <a:pPr algn="just"/>
            <a:r>
              <a:rPr lang="en-US" b="1" dirty="0" smtClean="0"/>
              <a:t>US Secretary of State </a:t>
            </a:r>
            <a:r>
              <a:rPr lang="pl-PL" b="1" dirty="0" smtClean="0"/>
              <a:t>Mike Pompeo </a:t>
            </a:r>
            <a:r>
              <a:rPr lang="en-US" b="1" dirty="0" smtClean="0"/>
              <a:t>has made a request for North Korea to hand over 60 to 70 percent of its nuclear arsenal within six to eight months. However, the DPRK has not yet accepted that proposal</a:t>
            </a:r>
            <a:r>
              <a:rPr lang="en-US" dirty="0" smtClean="0"/>
              <a:t>. </a:t>
            </a:r>
            <a:r>
              <a:rPr lang="en-US" b="1" dirty="0" smtClean="0"/>
              <a:t>The North Korean foreign minister </a:t>
            </a:r>
            <a:r>
              <a:rPr lang="en-US" b="1" dirty="0" err="1" smtClean="0"/>
              <a:t>Ri</a:t>
            </a:r>
            <a:r>
              <a:rPr lang="en-US" b="1" dirty="0" smtClean="0"/>
              <a:t> Yong-ho released an announcement criticizing unilateral denuclearization, and emphasized that it is only equitable to perform a “balanced, simultaneous, step-by-step implementation” of the US-DPRK Joint Statement.</a:t>
            </a:r>
            <a:r>
              <a:rPr lang="pl-PL" b="1" dirty="0" smtClean="0"/>
              <a:t> </a:t>
            </a:r>
            <a:endParaRPr lang="pl-PL" dirty="0" smtClean="0"/>
          </a:p>
          <a:p>
            <a:pPr algn="just"/>
            <a:r>
              <a:rPr lang="en-US" b="1" dirty="0"/>
              <a:t>On July 6–7, Pompeo travelled to North Korea for the third time to continue the negotiations with </a:t>
            </a:r>
            <a:r>
              <a:rPr lang="en-US" b="1" dirty="0" smtClean="0"/>
              <a:t>Kim </a:t>
            </a:r>
            <a:r>
              <a:rPr lang="pl-PL" b="1" dirty="0" err="1" smtClean="0"/>
              <a:t>Yŏng-chŏl</a:t>
            </a:r>
            <a:r>
              <a:rPr lang="en-US" b="1" dirty="0" smtClean="0"/>
              <a:t>, </a:t>
            </a:r>
            <a:r>
              <a:rPr lang="en-US" b="1" dirty="0"/>
              <a:t>"a senior official who has been [North Korea's] point person in deliberations with the United States, South Korea and China".</a:t>
            </a:r>
            <a:r>
              <a:rPr lang="en-US" dirty="0"/>
              <a:t> After the meeting, Pompeo said that the talks were productive and that progress had been made "on almost all of the central issues". However</a:t>
            </a:r>
            <a:r>
              <a:rPr lang="en-US" b="1" dirty="0"/>
              <a:t>, North Korean state media criticized the meeting soon after, saying the U.S. had shown a "gangster-like attitude" and calling the demands of the Trump administration "deeply regrettable". Notwithstanding the stern reports, Pompeo delivered a letter from Kim to Trump, in which the latter expressed his hope for successful implementation of the US-North Korea Joint Statement and reaffirmed his will for improving the relations between the countries. </a:t>
            </a:r>
            <a:endParaRPr lang="pl-PL" dirty="0"/>
          </a:p>
          <a:p>
            <a:endParaRPr lang="pl-PL" dirty="0"/>
          </a:p>
        </p:txBody>
      </p:sp>
    </p:spTree>
    <p:extLst>
      <p:ext uri="{BB962C8B-B14F-4D97-AF65-F5344CB8AC3E}">
        <p14:creationId xmlns:p14="http://schemas.microsoft.com/office/powerpoint/2010/main" val="2785755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516" y="1"/>
            <a:ext cx="12192000" cy="419547"/>
          </a:xfrm>
        </p:spPr>
        <p:txBody>
          <a:bodyPr>
            <a:noAutofit/>
          </a:bodyPr>
          <a:lstStyle/>
          <a:p>
            <a:pPr algn="ctr"/>
            <a:r>
              <a:rPr lang="pl-PL" sz="3200" b="1" dirty="0" smtClean="0"/>
              <a:t/>
            </a:r>
            <a:br>
              <a:rPr lang="pl-PL" sz="3200" b="1" dirty="0" smtClean="0"/>
            </a:br>
            <a:r>
              <a:rPr lang="en-US" sz="3200" b="1" dirty="0" smtClean="0"/>
              <a:t>Shutdown of ICBM assembly facility</a:t>
            </a:r>
            <a:r>
              <a:rPr lang="pl-PL" sz="3200" b="1" dirty="0" smtClean="0"/>
              <a:t> and d</a:t>
            </a:r>
            <a:r>
              <a:rPr lang="en-US" sz="3200" b="1" dirty="0" err="1" smtClean="0"/>
              <a:t>estruction</a:t>
            </a:r>
            <a:r>
              <a:rPr lang="en-US" sz="3200" b="1" dirty="0" smtClean="0"/>
              <a:t> </a:t>
            </a:r>
            <a:r>
              <a:rPr lang="en-US" sz="3200" b="1" dirty="0"/>
              <a:t>of missile test site</a:t>
            </a:r>
            <a:r>
              <a:rPr lang="pl-PL" sz="3200" dirty="0"/>
              <a:t/>
            </a:r>
            <a:br>
              <a:rPr lang="pl-PL" sz="3200" dirty="0"/>
            </a:br>
            <a:endParaRPr lang="pl-PL" sz="3200" dirty="0"/>
          </a:p>
        </p:txBody>
      </p:sp>
      <p:sp>
        <p:nvSpPr>
          <p:cNvPr id="3" name="Symbol zastępczy zawartości 2"/>
          <p:cNvSpPr>
            <a:spLocks noGrp="1"/>
          </p:cNvSpPr>
          <p:nvPr>
            <p:ph idx="1"/>
          </p:nvPr>
        </p:nvSpPr>
        <p:spPr>
          <a:xfrm>
            <a:off x="0" y="419548"/>
            <a:ext cx="12192000" cy="6438452"/>
          </a:xfrm>
        </p:spPr>
        <p:txBody>
          <a:bodyPr>
            <a:normAutofit fontScale="92500" lnSpcReduction="10000"/>
          </a:bodyPr>
          <a:lstStyle/>
          <a:p>
            <a:pPr algn="just"/>
            <a:r>
              <a:rPr lang="pl-PL" b="1" dirty="0" smtClean="0"/>
              <a:t>The Voice of </a:t>
            </a:r>
            <a:r>
              <a:rPr lang="pl-PL" b="1" dirty="0" err="1" smtClean="0"/>
              <a:t>America</a:t>
            </a:r>
            <a:r>
              <a:rPr lang="pl-PL" b="1" dirty="0" smtClean="0"/>
              <a:t> </a:t>
            </a:r>
            <a:r>
              <a:rPr lang="en-US" b="1" dirty="0" smtClean="0"/>
              <a:t>(VOA</a:t>
            </a:r>
            <a:r>
              <a:rPr lang="en-US" b="1" dirty="0"/>
              <a:t>) reported on July 25 that there is evidence that North Korea has dismantled an intercontinental ballistic missile (ICBM) construction facility near </a:t>
            </a:r>
            <a:r>
              <a:rPr lang="en-US" b="1" dirty="0" smtClean="0"/>
              <a:t>P</a:t>
            </a:r>
            <a:r>
              <a:rPr lang="pl-PL" b="1" dirty="0" smtClean="0"/>
              <a:t>h</a:t>
            </a:r>
            <a:r>
              <a:rPr lang="en-US" b="1" dirty="0" err="1" smtClean="0"/>
              <a:t>yongyang</a:t>
            </a:r>
            <a:r>
              <a:rPr lang="en-US" dirty="0"/>
              <a:t>. It was confirmed by analyzing satellite images taken around the March 16 with the latest satellite images in July. It was the investigated place of the factory that the Hwasong-15 ICBM that North Korea test-launched on November 29, 2017, was assembled at this plant and then moved on a transporter-erector-launcher (TEL</a:t>
            </a:r>
            <a:r>
              <a:rPr lang="en-US" dirty="0" smtClean="0"/>
              <a:t>).</a:t>
            </a:r>
            <a:endParaRPr lang="pl-PL" dirty="0" smtClean="0"/>
          </a:p>
          <a:p>
            <a:pPr algn="just"/>
            <a:r>
              <a:rPr lang="en-US" b="1" dirty="0"/>
              <a:t>On July 24, it was reported that North Korea had begun to dismantle a rocket launching and testing site near </a:t>
            </a:r>
            <a:r>
              <a:rPr lang="en-US" b="1" dirty="0" err="1"/>
              <a:t>Tonchang</a:t>
            </a:r>
            <a:r>
              <a:rPr lang="en-US" b="1" dirty="0"/>
              <a:t>, an action which Kim had pledged to Trump</a:t>
            </a:r>
            <a:r>
              <a:rPr lang="en-US" dirty="0"/>
              <a:t>. South Korean President Moon called the move "a good sign for North Korea’s denuclearization". The North Korea monitoring specialist group </a:t>
            </a:r>
            <a:r>
              <a:rPr lang="pl-PL" dirty="0" smtClean="0"/>
              <a:t>38 </a:t>
            </a:r>
            <a:r>
              <a:rPr lang="pl-PL" dirty="0" err="1" smtClean="0"/>
              <a:t>North</a:t>
            </a:r>
            <a:r>
              <a:rPr lang="en-US" dirty="0" smtClean="0"/>
              <a:t> </a:t>
            </a:r>
            <a:r>
              <a:rPr lang="en-US" dirty="0"/>
              <a:t>found that the </a:t>
            </a:r>
            <a:r>
              <a:rPr lang="pl-PL" dirty="0" err="1" smtClean="0"/>
              <a:t>Sŏhae</a:t>
            </a:r>
            <a:r>
              <a:rPr lang="pl-PL" b="1" dirty="0" smtClean="0"/>
              <a:t> </a:t>
            </a:r>
            <a:r>
              <a:rPr lang="en-US" dirty="0" smtClean="0"/>
              <a:t>Station</a:t>
            </a:r>
            <a:r>
              <a:rPr lang="en-US" dirty="0"/>
              <a:t>, a satellite-launch site in North Korea, was being demolished. Satellite imagery shows that several significant structures were destroyed: a missile-launching stand and a building near a </a:t>
            </a:r>
            <a:r>
              <a:rPr lang="en-US" dirty="0" err="1"/>
              <a:t>launchpad</a:t>
            </a:r>
            <a:r>
              <a:rPr lang="en-US" dirty="0"/>
              <a:t> for satellites. 38 North suggested that it is an essential beginning step towards achieving a commitment made by </a:t>
            </a:r>
            <a:r>
              <a:rPr lang="en-US" dirty="0" smtClean="0"/>
              <a:t>Kim </a:t>
            </a:r>
            <a:r>
              <a:rPr lang="pl-PL" altLang="zh-CN" dirty="0" err="1" smtClean="0">
                <a:ea typeface="SimSun" panose="02010600030101010101" pitchFamily="2" charset="-122"/>
                <a:cs typeface="Cordia New" panose="020B0304020202020204" pitchFamily="34" charset="-34"/>
              </a:rPr>
              <a:t>J</a:t>
            </a:r>
            <a:r>
              <a:rPr lang="pl-PL" dirty="0" err="1" smtClean="0"/>
              <a:t>ŏng-ŭn</a:t>
            </a:r>
            <a:r>
              <a:rPr lang="pl-PL" dirty="0" smtClean="0"/>
              <a:t> </a:t>
            </a:r>
            <a:r>
              <a:rPr lang="en-US" dirty="0" smtClean="0"/>
              <a:t>at </a:t>
            </a:r>
            <a:r>
              <a:rPr lang="en-US" dirty="0"/>
              <a:t>the June 12 Singapore Summit. On 7 August, there is more progress on Dismantling Facilities at the </a:t>
            </a:r>
            <a:r>
              <a:rPr lang="pl-PL" dirty="0" err="1" smtClean="0"/>
              <a:t>Sŏhae</a:t>
            </a:r>
            <a:r>
              <a:rPr lang="pl-PL" b="1" dirty="0" smtClean="0"/>
              <a:t> </a:t>
            </a:r>
            <a:r>
              <a:rPr lang="en-US" dirty="0" err="1" smtClean="0"/>
              <a:t>atellite</a:t>
            </a:r>
            <a:r>
              <a:rPr lang="en-US" dirty="0" smtClean="0"/>
              <a:t> </a:t>
            </a:r>
            <a:r>
              <a:rPr lang="en-US" dirty="0"/>
              <a:t>and Missile Launching Station. it entails the demolition of the test stand's concrete foundations, launch pad's gantry tower and pad foundation, etc.</a:t>
            </a:r>
            <a:endParaRPr lang="pl-PL" dirty="0"/>
          </a:p>
        </p:txBody>
      </p:sp>
    </p:spTree>
    <p:extLst>
      <p:ext uri="{BB962C8B-B14F-4D97-AF65-F5344CB8AC3E}">
        <p14:creationId xmlns:p14="http://schemas.microsoft.com/office/powerpoint/2010/main" val="1017664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419547"/>
          </a:xfrm>
        </p:spPr>
        <p:txBody>
          <a:bodyPr>
            <a:noAutofit/>
          </a:bodyPr>
          <a:lstStyle/>
          <a:p>
            <a:pPr algn="ctr"/>
            <a:r>
              <a:rPr lang="pl-PL" sz="3200" dirty="0" err="1" smtClean="0"/>
              <a:t>North</a:t>
            </a:r>
            <a:r>
              <a:rPr lang="pl-PL" sz="3200" dirty="0" smtClean="0"/>
              <a:t> </a:t>
            </a:r>
            <a:r>
              <a:rPr lang="pl-PL" sz="3200" dirty="0" err="1" smtClean="0"/>
              <a:t>Korean</a:t>
            </a:r>
            <a:r>
              <a:rPr lang="pl-PL" sz="3200" dirty="0" smtClean="0"/>
              <a:t> </a:t>
            </a:r>
            <a:r>
              <a:rPr lang="pl-PL" sz="3200" dirty="0" err="1" smtClean="0"/>
              <a:t>deceit</a:t>
            </a:r>
            <a:endParaRPr lang="pl-PL" sz="3200" dirty="0"/>
          </a:p>
        </p:txBody>
      </p:sp>
      <p:sp>
        <p:nvSpPr>
          <p:cNvPr id="3" name="Symbol zastępczy zawartości 2"/>
          <p:cNvSpPr>
            <a:spLocks noGrp="1"/>
          </p:cNvSpPr>
          <p:nvPr>
            <p:ph idx="1"/>
          </p:nvPr>
        </p:nvSpPr>
        <p:spPr>
          <a:xfrm>
            <a:off x="0" y="419548"/>
            <a:ext cx="12192000" cy="6438452"/>
          </a:xfrm>
        </p:spPr>
        <p:txBody>
          <a:bodyPr>
            <a:normAutofit fontScale="70000" lnSpcReduction="20000"/>
          </a:bodyPr>
          <a:lstStyle/>
          <a:p>
            <a:pPr algn="just"/>
            <a:endParaRPr lang="pl-PL" b="1" dirty="0" smtClean="0"/>
          </a:p>
          <a:p>
            <a:pPr algn="just"/>
            <a:r>
              <a:rPr lang="en-US" b="1" dirty="0" smtClean="0"/>
              <a:t>On </a:t>
            </a:r>
            <a:r>
              <a:rPr lang="en-US" b="1" dirty="0"/>
              <a:t>June 30, </a:t>
            </a:r>
            <a:r>
              <a:rPr lang="pl-PL" b="1" dirty="0" smtClean="0"/>
              <a:t>NBC</a:t>
            </a:r>
            <a:r>
              <a:rPr lang="en-US" b="1" dirty="0" smtClean="0"/>
              <a:t> </a:t>
            </a:r>
            <a:r>
              <a:rPr lang="en-US" b="1" dirty="0"/>
              <a:t>reported that, according to an assessment by the U.S. intelligence agencies, North Korea might have increased production of fuel for nuclear weapons at multiple secret sites after the summit, though if the process of enrichment had occurred, it must have begun before the summit. On August 3, experts monitoring U.N. sanctions against North Korea sent a report to the UN Security Council saying North Korea "has not stopped its nuclear and missiles programs" and is still violating sanctions by transferring coal at sea and flouting an arms embargo and financial sanctions.</a:t>
            </a:r>
            <a:r>
              <a:rPr lang="en-US" dirty="0"/>
              <a:t> However, North Korean Foreign Minister </a:t>
            </a:r>
            <a:r>
              <a:rPr lang="en-US" dirty="0" err="1"/>
              <a:t>Ri</a:t>
            </a:r>
            <a:r>
              <a:rPr lang="en-US" dirty="0"/>
              <a:t>-Yong Ho said in a privilege speech at the ASEAN summit, that a “good-faith implementation of the Joint Statement (between the USA and DPRK) would be necessary”. Referring to this same speech, the North Korea monitoring specialist Group, 38 North, believes that in order to achieve the goal to denuclearize, a scheme of ALL TAKE-NO GIVE will never work with DPRK. </a:t>
            </a:r>
            <a:endParaRPr lang="pl-PL" dirty="0"/>
          </a:p>
          <a:p>
            <a:pPr algn="just"/>
            <a:r>
              <a:rPr lang="en-US" b="1" i="1" dirty="0"/>
              <a:t>The New York Times </a:t>
            </a:r>
            <a:r>
              <a:rPr lang="en-US" b="1" dirty="0"/>
              <a:t>reported on November 12, 2018 that "satellite images suggest that the North has been engaged in a great deception" by offering to dismantle one missile launch site while continuing to develop sixteen others. The Times reported that American intelligence had determined that North Korea's production of fissile material, nuclear weapons and mobile missile systems had continued since the summit, adding that the missile network was "long known to American intelligence agencies but left undiscussed as President Trump claims to have neutralized the North’s nuclear threat."</a:t>
            </a:r>
            <a:r>
              <a:rPr lang="en-US" dirty="0"/>
              <a:t> The following day, Trump called the report of North Korea developing missile sites "inaccurate" and "just more fake news," adding "We fully know about the sites being discussed, nothing new." The Times stood by the accuracy of its report. On November 13, 2018, Kim </a:t>
            </a:r>
            <a:r>
              <a:rPr lang="en-US" dirty="0" smtClean="0"/>
              <a:t>Ŭ</a:t>
            </a:r>
            <a:r>
              <a:rPr lang="pl-PL" dirty="0" smtClean="0"/>
              <a:t>i K</a:t>
            </a:r>
            <a:r>
              <a:rPr lang="en-US" dirty="0" err="1" smtClean="0"/>
              <a:t>ŭm</a:t>
            </a:r>
            <a:r>
              <a:rPr lang="en-US" dirty="0"/>
              <a:t>, a spokesman for South Korean President </a:t>
            </a:r>
            <a:r>
              <a:rPr lang="en-US" dirty="0" smtClean="0"/>
              <a:t>M</a:t>
            </a:r>
            <a:r>
              <a:rPr lang="pl-PL" dirty="0" smtClean="0"/>
              <a:t>u</a:t>
            </a:r>
            <a:r>
              <a:rPr lang="en-US" dirty="0" smtClean="0"/>
              <a:t>n </a:t>
            </a:r>
            <a:r>
              <a:rPr lang="en-US" dirty="0"/>
              <a:t>Jae-In, described the report and images as "nothing new" and further stated that North Korea "has never signed any agreement, any negotiation that makes shutting down missile bases mandatory." </a:t>
            </a:r>
            <a:endParaRPr lang="pl-PL" dirty="0"/>
          </a:p>
          <a:p>
            <a:pPr algn="just"/>
            <a:r>
              <a:rPr lang="en-US" b="1" dirty="0"/>
              <a:t>CNN acquired satellite images in December 2018 that indicated North Korea was continuing to significantly expand a major long-range missile site in the mountainous interior of the country, including an "extremely large underground facility" that could be under construction as of August 2018. </a:t>
            </a:r>
            <a:endParaRPr lang="pl-PL" dirty="0"/>
          </a:p>
          <a:p>
            <a:pPr algn="just"/>
            <a:endParaRPr lang="pl-PL" dirty="0"/>
          </a:p>
        </p:txBody>
      </p:sp>
    </p:spTree>
    <p:extLst>
      <p:ext uri="{BB962C8B-B14F-4D97-AF65-F5344CB8AC3E}">
        <p14:creationId xmlns:p14="http://schemas.microsoft.com/office/powerpoint/2010/main" val="3930054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419548"/>
          </a:xfrm>
        </p:spPr>
        <p:txBody>
          <a:bodyPr>
            <a:normAutofit fontScale="90000"/>
          </a:bodyPr>
          <a:lstStyle/>
          <a:p>
            <a:pPr algn="ctr"/>
            <a:r>
              <a:rPr lang="pl-PL" sz="3600" b="1" dirty="0" err="1" smtClean="0"/>
              <a:t>Background</a:t>
            </a:r>
            <a:r>
              <a:rPr lang="pl-PL" dirty="0" smtClean="0"/>
              <a:t> </a:t>
            </a:r>
            <a:endParaRPr lang="pl-PL" dirty="0"/>
          </a:p>
        </p:txBody>
      </p:sp>
      <p:sp>
        <p:nvSpPr>
          <p:cNvPr id="3" name="Symbol zastępczy zawartości 2"/>
          <p:cNvSpPr>
            <a:spLocks noGrp="1"/>
          </p:cNvSpPr>
          <p:nvPr>
            <p:ph idx="1"/>
          </p:nvPr>
        </p:nvSpPr>
        <p:spPr>
          <a:xfrm>
            <a:off x="0" y="419548"/>
            <a:ext cx="12192000" cy="6438451"/>
          </a:xfrm>
        </p:spPr>
        <p:txBody>
          <a:bodyPr>
            <a:normAutofit fontScale="92500" lnSpcReduction="20000"/>
          </a:bodyPr>
          <a:lstStyle/>
          <a:p>
            <a:endParaRPr lang="pl-PL" altLang="zh-CN" b="1" dirty="0">
              <a:latin typeface="Arial" panose="020B0604020202020204" pitchFamily="34" charset="0"/>
              <a:ea typeface="SimSun" panose="02010600030101010101" pitchFamily="2" charset="-122"/>
              <a:cs typeface="Cordia New" panose="020B0304020202020204" pitchFamily="34" charset="-34"/>
              <a:hlinkClick r:id="rId2" tooltip="Donald Trump"/>
            </a:endParaRPr>
          </a:p>
          <a:p>
            <a:pPr algn="just"/>
            <a:r>
              <a:rPr lang="en-US" altLang="zh-CN" b="1" i="0" u="none" strike="noStrike" baseline="0" dirty="0" smtClean="0">
                <a:latin typeface="+mj-lt"/>
                <a:ea typeface="SimSun" panose="02010600030101010101" pitchFamily="2" charset="-122"/>
                <a:cs typeface="Cordia New" panose="020B0304020202020204" pitchFamily="34" charset="-34"/>
              </a:rPr>
              <a:t>D</a:t>
            </a:r>
            <a:r>
              <a:rPr lang="pl-PL" altLang="zh-CN" b="1" i="0" u="none" strike="noStrike" baseline="0" dirty="0" err="1" smtClean="0">
                <a:latin typeface="+mj-lt"/>
                <a:ea typeface="SimSun" panose="02010600030101010101" pitchFamily="2" charset="-122"/>
                <a:cs typeface="Cordia New" panose="020B0304020202020204" pitchFamily="34" charset="-34"/>
              </a:rPr>
              <a:t>onald</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Trump</a:t>
            </a:r>
            <a:r>
              <a:rPr lang="pl-PL" altLang="zh-CN" b="1" i="0" u="none" strike="noStrike" baseline="0" dirty="0" smtClean="0">
                <a:latin typeface="+mj-lt"/>
                <a:ea typeface="SimSun" panose="02010600030101010101" pitchFamily="2" charset="-122"/>
                <a:cs typeface="Cordia New" panose="020B0304020202020204" pitchFamily="34" charset="-34"/>
              </a:rPr>
              <a:t> was </a:t>
            </a:r>
            <a:r>
              <a:rPr lang="pl-PL" altLang="zh-CN" b="1" i="0" u="none" strike="noStrike" baseline="0" dirty="0" err="1" smtClean="0">
                <a:latin typeface="+mj-lt"/>
                <a:ea typeface="SimSun" panose="02010600030101010101" pitchFamily="2" charset="-122"/>
                <a:cs typeface="Cordia New" panose="020B0304020202020204" pitchFamily="34" charset="-34"/>
              </a:rPr>
              <a:t>elected</a:t>
            </a:r>
            <a:r>
              <a:rPr lang="pl-PL" altLang="zh-CN" b="1" i="0" u="none" strike="noStrike" baseline="0" dirty="0" smtClean="0">
                <a:latin typeface="+mj-lt"/>
                <a:ea typeface="SimSun" panose="02010600030101010101" pitchFamily="2" charset="-122"/>
                <a:cs typeface="Cordia New" panose="020B0304020202020204" pitchFamily="34" charset="-34"/>
              </a:rPr>
              <a:t> US </a:t>
            </a:r>
            <a:r>
              <a:rPr lang="pl-PL" altLang="zh-CN" b="1" i="0" u="none" strike="noStrike" baseline="0" dirty="0" err="1" smtClean="0">
                <a:latin typeface="+mj-lt"/>
                <a:ea typeface="SimSun" panose="02010600030101010101" pitchFamily="2" charset="-122"/>
                <a:cs typeface="Cordia New" panose="020B0304020202020204" pitchFamily="34" charset="-34"/>
              </a:rPr>
              <a:t>president</a:t>
            </a:r>
            <a:r>
              <a:rPr lang="pl-PL" altLang="zh-CN" b="1" i="0" u="none" strike="noStrike" baseline="0" dirty="0" smtClean="0">
                <a:latin typeface="+mj-lt"/>
                <a:ea typeface="SimSun" panose="02010600030101010101" pitchFamily="2" charset="-122"/>
                <a:cs typeface="Cordia New" panose="020B0304020202020204" pitchFamily="34" charset="-34"/>
              </a:rPr>
              <a:t> in 2016 with a </a:t>
            </a:r>
            <a:r>
              <a:rPr lang="pl-PL" altLang="zh-CN" b="1" i="0" u="none" strike="noStrike" baseline="0" dirty="0" err="1" smtClean="0">
                <a:latin typeface="+mj-lt"/>
                <a:ea typeface="SimSun" panose="02010600030101010101" pitchFamily="2" charset="-122"/>
                <a:cs typeface="Cordia New" panose="020B0304020202020204" pitchFamily="34" charset="-34"/>
              </a:rPr>
              <a:t>position</a:t>
            </a:r>
            <a:r>
              <a:rPr lang="pl-PL" altLang="zh-CN" b="1" i="0" u="none" strike="noStrike" dirty="0" smtClean="0">
                <a:latin typeface="+mj-lt"/>
                <a:ea typeface="SimSun" panose="02010600030101010101" pitchFamily="2" charset="-122"/>
                <a:cs typeface="Cordia New" panose="020B0304020202020204" pitchFamily="34" charset="-34"/>
              </a:rPr>
              <a:t> of </a:t>
            </a:r>
            <a:r>
              <a:rPr lang="pl-PL" altLang="zh-CN" b="1" i="0" u="none" strike="noStrike" dirty="0" err="1" smtClean="0">
                <a:latin typeface="+mj-lt"/>
                <a:ea typeface="SimSun" panose="02010600030101010101" pitchFamily="2" charset="-122"/>
                <a:cs typeface="Cordia New" panose="020B0304020202020204" pitchFamily="34" charset="-34"/>
              </a:rPr>
              <a:t>opposition</a:t>
            </a:r>
            <a:r>
              <a:rPr lang="pl-PL" altLang="zh-CN" b="1" i="0" u="none" strike="noStrike" dirty="0" smtClean="0">
                <a:latin typeface="+mj-lt"/>
                <a:ea typeface="SimSun" panose="02010600030101010101" pitchFamily="2" charset="-122"/>
                <a:cs typeface="Cordia New" panose="020B0304020202020204" pitchFamily="34" charset="-34"/>
              </a:rPr>
              <a:t> to Barack </a:t>
            </a:r>
            <a:r>
              <a:rPr lang="pl-PL" altLang="zh-CN" b="1" i="0" u="none" strike="noStrike" dirty="0" err="1" smtClean="0">
                <a:latin typeface="+mj-lt"/>
                <a:ea typeface="SimSun" panose="02010600030101010101" pitchFamily="2" charset="-122"/>
                <a:cs typeface="Cordia New" panose="020B0304020202020204" pitchFamily="34" charset="-34"/>
              </a:rPr>
              <a:t>Obama’s</a:t>
            </a:r>
            <a:r>
              <a:rPr lang="pl-PL" altLang="zh-CN" b="1" i="0" u="none" strike="noStrike" dirty="0" smtClean="0">
                <a:latin typeface="+mj-lt"/>
                <a:ea typeface="SimSun" panose="02010600030101010101" pitchFamily="2" charset="-122"/>
                <a:cs typeface="Cordia New" panose="020B0304020202020204" pitchFamily="34" charset="-34"/>
              </a:rPr>
              <a:t> policy of </a:t>
            </a:r>
            <a:r>
              <a:rPr lang="en-US" dirty="0" smtClean="0"/>
              <a:t>"</a:t>
            </a:r>
            <a:r>
              <a:rPr lang="pl-PL" altLang="zh-CN" b="1" i="0" u="none" strike="noStrike" dirty="0" err="1" smtClean="0">
                <a:latin typeface="+mj-lt"/>
                <a:ea typeface="SimSun" panose="02010600030101010101" pitchFamily="2" charset="-122"/>
                <a:cs typeface="Cordia New" panose="020B0304020202020204" pitchFamily="34" charset="-34"/>
              </a:rPr>
              <a:t>strategic</a:t>
            </a:r>
            <a:r>
              <a:rPr lang="pl-PL" altLang="zh-CN" b="1" i="0" u="none" strike="noStrike" dirty="0" smtClean="0">
                <a:latin typeface="+mj-lt"/>
                <a:ea typeface="SimSun" panose="02010600030101010101" pitchFamily="2" charset="-122"/>
                <a:cs typeface="Cordia New" panose="020B0304020202020204" pitchFamily="34" charset="-34"/>
              </a:rPr>
              <a:t> </a:t>
            </a:r>
            <a:r>
              <a:rPr lang="pl-PL" altLang="zh-CN" b="1" i="0" u="none" strike="noStrike" dirty="0" err="1" smtClean="0">
                <a:latin typeface="+mj-lt"/>
                <a:ea typeface="SimSun" panose="02010600030101010101" pitchFamily="2" charset="-122"/>
                <a:cs typeface="Cordia New" panose="020B0304020202020204" pitchFamily="34" charset="-34"/>
              </a:rPr>
              <a:t>patience</a:t>
            </a:r>
            <a:r>
              <a:rPr lang="pl-PL" altLang="zh-CN" b="1" i="0" u="none" strike="noStrike" dirty="0" smtClean="0">
                <a:latin typeface="+mj-lt"/>
                <a:ea typeface="SimSun" panose="02010600030101010101" pitchFamily="2" charset="-122"/>
                <a:cs typeface="Cordia New" panose="020B0304020202020204" pitchFamily="34" charset="-34"/>
              </a:rPr>
              <a:t>” </a:t>
            </a:r>
            <a:r>
              <a:rPr lang="pl-PL" altLang="zh-CN" b="1" i="0" u="none" strike="noStrike" dirty="0" err="1" smtClean="0">
                <a:latin typeface="+mj-lt"/>
                <a:ea typeface="SimSun" panose="02010600030101010101" pitchFamily="2" charset="-122"/>
                <a:cs typeface="Cordia New" panose="020B0304020202020204" pitchFamily="34" charset="-34"/>
              </a:rPr>
              <a:t>towars</a:t>
            </a:r>
            <a:r>
              <a:rPr lang="pl-PL" altLang="zh-CN" b="1" i="0" u="none" strike="noStrike" dirty="0" smtClean="0">
                <a:latin typeface="+mj-lt"/>
                <a:ea typeface="SimSun" panose="02010600030101010101" pitchFamily="2" charset="-122"/>
                <a:cs typeface="Cordia New" panose="020B0304020202020204" pitchFamily="34" charset="-34"/>
              </a:rPr>
              <a:t> </a:t>
            </a:r>
            <a:r>
              <a:rPr lang="pl-PL" altLang="zh-CN" b="1" i="0" u="none" strike="noStrike" dirty="0" err="1" smtClean="0">
                <a:latin typeface="+mj-lt"/>
                <a:ea typeface="SimSun" panose="02010600030101010101" pitchFamily="2" charset="-122"/>
                <a:cs typeface="Cordia New" panose="020B0304020202020204" pitchFamily="34" charset="-34"/>
              </a:rPr>
              <a:t>North</a:t>
            </a:r>
            <a:r>
              <a:rPr lang="pl-PL" altLang="zh-CN" b="1" i="0" u="none" strike="noStrike" dirty="0" smtClean="0">
                <a:latin typeface="+mj-lt"/>
                <a:ea typeface="SimSun" panose="02010600030101010101" pitchFamily="2" charset="-122"/>
                <a:cs typeface="Cordia New" panose="020B0304020202020204" pitchFamily="34" charset="-34"/>
              </a:rPr>
              <a:t> Korea. </a:t>
            </a:r>
            <a:r>
              <a:rPr lang="pl-PL" altLang="zh-CN" b="1" i="0" u="none" strike="noStrike" dirty="0" err="1" smtClean="0">
                <a:latin typeface="+mj-lt"/>
                <a:ea typeface="SimSun" panose="02010600030101010101" pitchFamily="2" charset="-122"/>
                <a:cs typeface="Cordia New" panose="020B0304020202020204" pitchFamily="34" charset="-34"/>
              </a:rPr>
              <a:t>While</a:t>
            </a:r>
            <a:r>
              <a:rPr lang="pl-PL" altLang="zh-CN" b="1" i="0" u="none" strike="noStrike" dirty="0" smtClean="0">
                <a:latin typeface="+mj-lt"/>
                <a:ea typeface="SimSun" panose="02010600030101010101" pitchFamily="2" charset="-122"/>
                <a:cs typeface="Cordia New" panose="020B0304020202020204" pitchFamily="34" charset="-34"/>
              </a:rPr>
              <a:t> </a:t>
            </a:r>
            <a:r>
              <a:rPr lang="pl-PL" altLang="zh-CN" b="1" i="0" u="none" strike="noStrike" dirty="0" err="1" smtClean="0">
                <a:latin typeface="+mj-lt"/>
                <a:ea typeface="SimSun" panose="02010600030101010101" pitchFamily="2" charset="-122"/>
                <a:cs typeface="Cordia New" panose="020B0304020202020204" pitchFamily="34" charset="-34"/>
              </a:rPr>
              <a:t>advocating</a:t>
            </a:r>
            <a:r>
              <a:rPr lang="pl-PL" altLang="zh-CN" b="1" i="0" u="none" strike="noStrike" dirty="0" smtClean="0">
                <a:latin typeface="+mj-lt"/>
                <a:ea typeface="SimSun" panose="02010600030101010101" pitchFamily="2" charset="-122"/>
                <a:cs typeface="Cordia New" panose="020B0304020202020204" pitchFamily="34" charset="-34"/>
              </a:rPr>
              <a:t> a </a:t>
            </a:r>
            <a:r>
              <a:rPr lang="pl-PL" altLang="zh-CN" b="1" i="0" u="none" strike="noStrike" dirty="0" err="1" smtClean="0">
                <a:latin typeface="+mj-lt"/>
                <a:ea typeface="SimSun" panose="02010600030101010101" pitchFamily="2" charset="-122"/>
                <a:cs typeface="Cordia New" panose="020B0304020202020204" pitchFamily="34" charset="-34"/>
              </a:rPr>
              <a:t>tough</a:t>
            </a:r>
            <a:r>
              <a:rPr lang="pl-PL" altLang="zh-CN" b="1" i="0" u="none" strike="noStrike" dirty="0" smtClean="0">
                <a:latin typeface="+mj-lt"/>
                <a:ea typeface="SimSun" panose="02010600030101010101" pitchFamily="2" charset="-122"/>
                <a:cs typeface="Cordia New" panose="020B0304020202020204" pitchFamily="34" charset="-34"/>
              </a:rPr>
              <a:t> stance, he </a:t>
            </a:r>
            <a:r>
              <a:rPr lang="pl-PL" altLang="zh-CN" b="1" i="0" u="none" strike="noStrike" dirty="0" err="1" smtClean="0">
                <a:latin typeface="+mj-lt"/>
                <a:ea typeface="SimSun" panose="02010600030101010101" pitchFamily="2" charset="-122"/>
                <a:cs typeface="Cordia New" panose="020B0304020202020204" pitchFamily="34" charset="-34"/>
              </a:rPr>
              <a:t>also</a:t>
            </a:r>
            <a:r>
              <a:rPr lang="pl-PL" altLang="zh-CN" b="1" i="0" u="none" strike="noStrike" dirty="0" smtClean="0">
                <a:latin typeface="+mj-lt"/>
                <a:ea typeface="SimSun" panose="02010600030101010101" pitchFamily="2" charset="-122"/>
                <a:cs typeface="Cordia New" panose="020B0304020202020204" pitchFamily="34" charset="-34"/>
              </a:rPr>
              <a:t> </a:t>
            </a:r>
            <a:r>
              <a:rPr lang="pl-PL" altLang="zh-CN" b="1" i="0" u="none" strike="noStrike" dirty="0" err="1" smtClean="0">
                <a:latin typeface="+mj-lt"/>
                <a:ea typeface="SimSun" panose="02010600030101010101" pitchFamily="2" charset="-122"/>
                <a:cs typeface="Cordia New" panose="020B0304020202020204" pitchFamily="34" charset="-34"/>
              </a:rPr>
              <a:t>expressed</a:t>
            </a:r>
            <a:r>
              <a:rPr lang="pl-PL" altLang="zh-CN" b="1" i="0" u="none" strike="noStrike" dirty="0" smtClean="0">
                <a:latin typeface="+mj-lt"/>
                <a:ea typeface="SimSun" panose="02010600030101010101" pitchFamily="2" charset="-122"/>
                <a:cs typeface="Cordia New" panose="020B0304020202020204" pitchFamily="34" charset="-34"/>
              </a:rPr>
              <a:t> </a:t>
            </a:r>
            <a:r>
              <a:rPr lang="pl-PL" altLang="zh-CN" b="1" i="0" u="none" strike="noStrike" dirty="0" err="1" smtClean="0">
                <a:latin typeface="+mj-lt"/>
                <a:ea typeface="SimSun" panose="02010600030101010101" pitchFamily="2" charset="-122"/>
                <a:cs typeface="Cordia New" panose="020B0304020202020204" pitchFamily="34" charset="-34"/>
              </a:rPr>
              <a:t>openess</a:t>
            </a:r>
            <a:r>
              <a:rPr lang="pl-PL" altLang="zh-CN" b="1" i="0" u="none" strike="noStrike" dirty="0" smtClean="0">
                <a:latin typeface="+mj-lt"/>
                <a:ea typeface="SimSun" panose="02010600030101010101" pitchFamily="2" charset="-122"/>
                <a:cs typeface="Cordia New" panose="020B0304020202020204" pitchFamily="34" charset="-34"/>
              </a:rPr>
              <a:t> to </a:t>
            </a:r>
            <a:r>
              <a:rPr lang="pl-PL" altLang="zh-CN" b="1" i="0" u="none" strike="noStrike" dirty="0" err="1" smtClean="0">
                <a:latin typeface="+mj-lt"/>
                <a:ea typeface="SimSun" panose="02010600030101010101" pitchFamily="2" charset="-122"/>
                <a:cs typeface="Cordia New" panose="020B0304020202020204" pitchFamily="34" charset="-34"/>
              </a:rPr>
              <a:t>dialogue</a:t>
            </a:r>
            <a:r>
              <a:rPr lang="pl-PL" altLang="zh-CN" b="1" i="0" u="none" strike="noStrike" dirty="0" smtClean="0">
                <a:latin typeface="+mj-lt"/>
                <a:ea typeface="SimSun" panose="02010600030101010101" pitchFamily="2" charset="-122"/>
                <a:cs typeface="Cordia New" panose="020B0304020202020204" pitchFamily="34" charset="-34"/>
              </a:rPr>
              <a:t>, </a:t>
            </a:r>
            <a:r>
              <a:rPr lang="pl-PL" altLang="zh-CN" b="1" i="0" u="none" strike="noStrike" dirty="0" err="1" smtClean="0">
                <a:latin typeface="+mj-lt"/>
                <a:ea typeface="SimSun" panose="02010600030101010101" pitchFamily="2" charset="-122"/>
                <a:cs typeface="Cordia New" panose="020B0304020202020204" pitchFamily="34" charset="-34"/>
              </a:rPr>
              <a:t>saying</a:t>
            </a:r>
            <a:r>
              <a:rPr lang="pl-PL" altLang="zh-CN" b="1" i="0" u="none" strike="noStrike" dirty="0" smtClean="0">
                <a:latin typeface="+mj-lt"/>
                <a:ea typeface="SimSun" panose="02010600030101010101" pitchFamily="2" charset="-122"/>
                <a:cs typeface="Cordia New" panose="020B0304020202020204" pitchFamily="34" charset="-34"/>
              </a:rPr>
              <a:t> he </a:t>
            </a:r>
            <a:r>
              <a:rPr lang="pl-PL" altLang="zh-CN" b="1" i="0" u="none" strike="noStrike" dirty="0" err="1" smtClean="0">
                <a:latin typeface="+mj-lt"/>
                <a:ea typeface="SimSun" panose="02010600030101010101" pitchFamily="2" charset="-122"/>
                <a:cs typeface="Cordia New" panose="020B0304020202020204" pitchFamily="34" charset="-34"/>
              </a:rPr>
              <a:t>would</a:t>
            </a:r>
            <a:r>
              <a:rPr lang="pl-PL" altLang="zh-CN" b="1" i="0" u="none" strike="noStrike" dirty="0" smtClean="0">
                <a:latin typeface="+mj-lt"/>
                <a:ea typeface="SimSun" panose="02010600030101010101" pitchFamily="2" charset="-122"/>
                <a:cs typeface="Cordia New" panose="020B0304020202020204" pitchFamily="34" charset="-34"/>
              </a:rPr>
              <a:t> be </a:t>
            </a:r>
            <a:r>
              <a:rPr lang="pl-PL" altLang="zh-CN" b="1" i="0" u="none" strike="noStrike" dirty="0" err="1" smtClean="0">
                <a:latin typeface="+mj-lt"/>
                <a:ea typeface="SimSun" panose="02010600030101010101" pitchFamily="2" charset="-122"/>
                <a:cs typeface="Cordia New" panose="020B0304020202020204" pitchFamily="34" charset="-34"/>
              </a:rPr>
              <a:t>prepared</a:t>
            </a:r>
            <a:r>
              <a:rPr lang="pl-PL" altLang="zh-CN" b="1" i="0" u="none" strike="noStrike" dirty="0" smtClean="0">
                <a:latin typeface="+mj-lt"/>
                <a:ea typeface="SimSun" panose="02010600030101010101" pitchFamily="2" charset="-122"/>
                <a:cs typeface="Cordia New" panose="020B0304020202020204" pitchFamily="34" charset="-34"/>
              </a:rPr>
              <a:t> to </a:t>
            </a:r>
            <a:r>
              <a:rPr lang="en-US" dirty="0" smtClean="0"/>
              <a:t>"</a:t>
            </a:r>
            <a:r>
              <a:rPr lang="pl-PL" altLang="zh-CN" b="1" i="0" u="none" strike="noStrike" dirty="0" err="1" smtClean="0">
                <a:latin typeface="+mj-lt"/>
                <a:ea typeface="SimSun" panose="02010600030101010101" pitchFamily="2" charset="-122"/>
                <a:cs typeface="Cordia New" panose="020B0304020202020204" pitchFamily="34" charset="-34"/>
              </a:rPr>
              <a:t>eat</a:t>
            </a:r>
            <a:r>
              <a:rPr lang="pl-PL" altLang="zh-CN" b="1" i="0" u="none" strike="noStrike" dirty="0" smtClean="0">
                <a:latin typeface="+mj-lt"/>
                <a:ea typeface="SimSun" panose="02010600030101010101" pitchFamily="2" charset="-122"/>
                <a:cs typeface="Cordia New" panose="020B0304020202020204" pitchFamily="34" charset="-34"/>
              </a:rPr>
              <a:t> a hamburger” with Kim </a:t>
            </a:r>
            <a:r>
              <a:rPr lang="pl-PL" b="1" dirty="0" err="1" smtClean="0">
                <a:latin typeface="+mj-lt"/>
              </a:rPr>
              <a:t>Jŏng-ŭn</a:t>
            </a:r>
            <a:r>
              <a:rPr lang="pl-PL" b="1" dirty="0" smtClean="0">
                <a:latin typeface="+mj-lt"/>
              </a:rPr>
              <a:t>. He </a:t>
            </a:r>
            <a:r>
              <a:rPr lang="pl-PL" b="1" dirty="0" err="1" smtClean="0">
                <a:latin typeface="+mj-lt"/>
              </a:rPr>
              <a:t>put</a:t>
            </a:r>
            <a:r>
              <a:rPr lang="pl-PL" b="1" dirty="0" smtClean="0">
                <a:latin typeface="+mj-lt"/>
              </a:rPr>
              <a:t> </a:t>
            </a:r>
            <a:r>
              <a:rPr lang="pl-PL" b="1" dirty="0" err="1" smtClean="0">
                <a:latin typeface="+mj-lt"/>
              </a:rPr>
              <a:t>himself</a:t>
            </a:r>
            <a:r>
              <a:rPr lang="pl-PL" b="1" dirty="0" smtClean="0">
                <a:latin typeface="+mj-lt"/>
              </a:rPr>
              <a:t> </a:t>
            </a:r>
            <a:r>
              <a:rPr lang="pl-PL" b="1" dirty="0" err="1" smtClean="0">
                <a:latin typeface="+mj-lt"/>
              </a:rPr>
              <a:t>at</a:t>
            </a:r>
            <a:r>
              <a:rPr lang="pl-PL" b="1" dirty="0" smtClean="0">
                <a:latin typeface="+mj-lt"/>
              </a:rPr>
              <a:t> </a:t>
            </a:r>
            <a:r>
              <a:rPr lang="pl-PL" b="1" dirty="0" err="1" smtClean="0">
                <a:latin typeface="+mj-lt"/>
              </a:rPr>
              <a:t>odds</a:t>
            </a:r>
            <a:r>
              <a:rPr lang="pl-PL" b="1" dirty="0" smtClean="0">
                <a:latin typeface="+mj-lt"/>
              </a:rPr>
              <a:t> with </a:t>
            </a:r>
            <a:r>
              <a:rPr lang="pl-PL" b="1" dirty="0" err="1" smtClean="0">
                <a:latin typeface="+mj-lt"/>
              </a:rPr>
              <a:t>military</a:t>
            </a:r>
            <a:r>
              <a:rPr lang="pl-PL" b="1" dirty="0" smtClean="0">
                <a:latin typeface="+mj-lt"/>
              </a:rPr>
              <a:t> </a:t>
            </a:r>
            <a:r>
              <a:rPr lang="pl-PL" b="1" dirty="0" err="1" smtClean="0">
                <a:latin typeface="+mj-lt"/>
              </a:rPr>
              <a:t>allies</a:t>
            </a:r>
            <a:r>
              <a:rPr lang="pl-PL" b="1" dirty="0" smtClean="0">
                <a:latin typeface="+mj-lt"/>
              </a:rPr>
              <a:t>, </a:t>
            </a:r>
            <a:r>
              <a:rPr lang="pl-PL" b="1" dirty="0" err="1" smtClean="0">
                <a:latin typeface="+mj-lt"/>
              </a:rPr>
              <a:t>saying</a:t>
            </a:r>
            <a:r>
              <a:rPr lang="pl-PL" b="1" dirty="0" smtClean="0">
                <a:latin typeface="+mj-lt"/>
              </a:rPr>
              <a:t> </a:t>
            </a:r>
            <a:r>
              <a:rPr lang="pl-PL" b="1" dirty="0" err="1" smtClean="0">
                <a:latin typeface="+mj-lt"/>
              </a:rPr>
              <a:t>that</a:t>
            </a:r>
            <a:r>
              <a:rPr lang="pl-PL" b="1" dirty="0" smtClean="0">
                <a:latin typeface="+mj-lt"/>
              </a:rPr>
              <a:t> </a:t>
            </a:r>
            <a:r>
              <a:rPr lang="pl-PL" b="1" dirty="0" err="1" smtClean="0">
                <a:latin typeface="+mj-lt"/>
              </a:rPr>
              <a:t>it</a:t>
            </a:r>
            <a:r>
              <a:rPr lang="pl-PL" b="1" dirty="0" smtClean="0">
                <a:latin typeface="+mj-lt"/>
              </a:rPr>
              <a:t> </a:t>
            </a:r>
            <a:r>
              <a:rPr lang="pl-PL" b="1" dirty="0" err="1" smtClean="0">
                <a:latin typeface="+mj-lt"/>
              </a:rPr>
              <a:t>would</a:t>
            </a:r>
            <a:r>
              <a:rPr lang="pl-PL" b="1" dirty="0" smtClean="0">
                <a:latin typeface="+mj-lt"/>
              </a:rPr>
              <a:t> be </a:t>
            </a:r>
            <a:r>
              <a:rPr lang="pl-PL" b="1" dirty="0" err="1" smtClean="0">
                <a:latin typeface="+mj-lt"/>
              </a:rPr>
              <a:t>better</a:t>
            </a:r>
            <a:r>
              <a:rPr lang="pl-PL" b="1" dirty="0" smtClean="0">
                <a:latin typeface="+mj-lt"/>
              </a:rPr>
              <a:t> </a:t>
            </a:r>
            <a:r>
              <a:rPr lang="pl-PL" b="1" dirty="0" err="1" smtClean="0">
                <a:latin typeface="+mj-lt"/>
              </a:rPr>
              <a:t>if</a:t>
            </a:r>
            <a:r>
              <a:rPr lang="pl-PL" b="1" dirty="0" smtClean="0">
                <a:latin typeface="+mj-lt"/>
              </a:rPr>
              <a:t> </a:t>
            </a:r>
            <a:r>
              <a:rPr lang="pl-PL" b="1" dirty="0" err="1" smtClean="0">
                <a:latin typeface="+mj-lt"/>
              </a:rPr>
              <a:t>South</a:t>
            </a:r>
            <a:r>
              <a:rPr lang="pl-PL" b="1" dirty="0" smtClean="0">
                <a:latin typeface="+mj-lt"/>
              </a:rPr>
              <a:t> Korea and Japan </a:t>
            </a:r>
            <a:r>
              <a:rPr lang="pl-PL" b="1" dirty="0" err="1" smtClean="0">
                <a:latin typeface="+mj-lt"/>
              </a:rPr>
              <a:t>protect</a:t>
            </a:r>
            <a:r>
              <a:rPr lang="pl-PL" b="1" dirty="0" smtClean="0">
                <a:latin typeface="+mj-lt"/>
              </a:rPr>
              <a:t> </a:t>
            </a:r>
            <a:r>
              <a:rPr lang="pl-PL" b="1" dirty="0" err="1" smtClean="0">
                <a:latin typeface="+mj-lt"/>
              </a:rPr>
              <a:t>themselves</a:t>
            </a:r>
            <a:r>
              <a:rPr lang="pl-PL" b="1" dirty="0" smtClean="0">
                <a:latin typeface="+mj-lt"/>
              </a:rPr>
              <a:t>. </a:t>
            </a:r>
            <a:r>
              <a:rPr lang="pl-PL" dirty="0" smtClean="0">
                <a:latin typeface="+mj-lt"/>
              </a:rPr>
              <a:t>In return, a pro-</a:t>
            </a:r>
            <a:r>
              <a:rPr lang="pl-PL" dirty="0" err="1" smtClean="0">
                <a:latin typeface="+mj-lt"/>
              </a:rPr>
              <a:t>North</a:t>
            </a:r>
            <a:r>
              <a:rPr lang="pl-PL" dirty="0" smtClean="0">
                <a:latin typeface="+mj-lt"/>
              </a:rPr>
              <a:t> </a:t>
            </a:r>
            <a:r>
              <a:rPr lang="pl-PL" dirty="0" err="1" smtClean="0">
                <a:latin typeface="+mj-lt"/>
              </a:rPr>
              <a:t>Korean</a:t>
            </a:r>
            <a:r>
              <a:rPr lang="pl-PL" dirty="0" smtClean="0">
                <a:latin typeface="+mj-lt"/>
              </a:rPr>
              <a:t> </a:t>
            </a:r>
            <a:r>
              <a:rPr lang="pl-PL" dirty="0" err="1" smtClean="0">
                <a:latin typeface="+mj-lt"/>
              </a:rPr>
              <a:t>website</a:t>
            </a:r>
            <a:r>
              <a:rPr lang="pl-PL" dirty="0" smtClean="0">
                <a:latin typeface="+mj-lt"/>
              </a:rPr>
              <a:t>, DPRK </a:t>
            </a:r>
            <a:r>
              <a:rPr lang="pl-PL" dirty="0" err="1" smtClean="0">
                <a:latin typeface="+mj-lt"/>
              </a:rPr>
              <a:t>Today</a:t>
            </a:r>
            <a:r>
              <a:rPr lang="pl-PL" dirty="0" smtClean="0">
                <a:latin typeface="+mj-lt"/>
              </a:rPr>
              <a:t>, </a:t>
            </a:r>
            <a:r>
              <a:rPr lang="pl-PL" dirty="0" err="1" smtClean="0">
                <a:latin typeface="+mj-lt"/>
              </a:rPr>
              <a:t>described</a:t>
            </a:r>
            <a:r>
              <a:rPr lang="pl-PL" dirty="0" smtClean="0">
                <a:latin typeface="+mj-lt"/>
              </a:rPr>
              <a:t> </a:t>
            </a:r>
            <a:r>
              <a:rPr lang="pl-PL" dirty="0" err="1" smtClean="0">
                <a:latin typeface="+mj-lt"/>
              </a:rPr>
              <a:t>him</a:t>
            </a:r>
            <a:r>
              <a:rPr lang="pl-PL" dirty="0" smtClean="0">
                <a:latin typeface="+mj-lt"/>
              </a:rPr>
              <a:t> as a </a:t>
            </a:r>
            <a:r>
              <a:rPr lang="en-US" dirty="0" smtClean="0"/>
              <a:t>"</a:t>
            </a:r>
            <a:r>
              <a:rPr lang="pl-PL" dirty="0" err="1" smtClean="0">
                <a:latin typeface="+mj-lt"/>
              </a:rPr>
              <a:t>wise</a:t>
            </a:r>
            <a:r>
              <a:rPr lang="pl-PL" dirty="0" smtClean="0">
                <a:latin typeface="+mj-lt"/>
              </a:rPr>
              <a:t> </a:t>
            </a:r>
            <a:r>
              <a:rPr lang="pl-PL" dirty="0" err="1" smtClean="0">
                <a:latin typeface="+mj-lt"/>
              </a:rPr>
              <a:t>politician</a:t>
            </a:r>
            <a:r>
              <a:rPr lang="pl-PL" dirty="0" smtClean="0">
                <a:latin typeface="+mj-lt"/>
              </a:rPr>
              <a:t>”. The </a:t>
            </a:r>
            <a:r>
              <a:rPr lang="pl-PL" dirty="0" err="1" smtClean="0">
                <a:latin typeface="+mj-lt"/>
              </a:rPr>
              <a:t>editorial</a:t>
            </a:r>
            <a:r>
              <a:rPr lang="pl-PL" dirty="0" smtClean="0">
                <a:latin typeface="+mj-lt"/>
              </a:rPr>
              <a:t> </a:t>
            </a:r>
            <a:r>
              <a:rPr lang="pl-PL" dirty="0" err="1" smtClean="0">
                <a:latin typeface="+mj-lt"/>
              </a:rPr>
              <a:t>suggested</a:t>
            </a:r>
            <a:r>
              <a:rPr lang="pl-PL" dirty="0" smtClean="0">
                <a:latin typeface="+mj-lt"/>
              </a:rPr>
              <a:t> </a:t>
            </a:r>
            <a:r>
              <a:rPr lang="pl-PL" dirty="0" err="1" smtClean="0">
                <a:latin typeface="+mj-lt"/>
              </a:rPr>
              <a:t>that</a:t>
            </a:r>
            <a:r>
              <a:rPr lang="pl-PL" dirty="0" smtClean="0">
                <a:latin typeface="+mj-lt"/>
              </a:rPr>
              <a:t> Trup </a:t>
            </a:r>
            <a:r>
              <a:rPr lang="pl-PL" dirty="0" err="1" smtClean="0">
                <a:latin typeface="+mj-lt"/>
              </a:rPr>
              <a:t>might</a:t>
            </a:r>
            <a:r>
              <a:rPr lang="pl-PL" dirty="0" smtClean="0">
                <a:latin typeface="+mj-lt"/>
              </a:rPr>
              <a:t> </a:t>
            </a:r>
            <a:r>
              <a:rPr lang="pl-PL" dirty="0" err="1" smtClean="0">
                <a:latin typeface="+mj-lt"/>
              </a:rPr>
              <a:t>make</a:t>
            </a:r>
            <a:r>
              <a:rPr lang="pl-PL" dirty="0" smtClean="0">
                <a:latin typeface="+mj-lt"/>
              </a:rPr>
              <a:t> </a:t>
            </a:r>
            <a:r>
              <a:rPr lang="pl-PL" dirty="0" err="1" smtClean="0">
                <a:latin typeface="+mj-lt"/>
              </a:rPr>
              <a:t>tje</a:t>
            </a:r>
            <a:r>
              <a:rPr lang="pl-PL" dirty="0" smtClean="0">
                <a:latin typeface="+mj-lt"/>
              </a:rPr>
              <a:t> slogan „</a:t>
            </a:r>
            <a:r>
              <a:rPr lang="pl-PL" dirty="0" err="1" smtClean="0">
                <a:latin typeface="+mj-lt"/>
              </a:rPr>
              <a:t>Yankee</a:t>
            </a:r>
            <a:r>
              <a:rPr lang="pl-PL" dirty="0" smtClean="0">
                <a:latin typeface="+mj-lt"/>
              </a:rPr>
              <a:t> go </a:t>
            </a:r>
            <a:r>
              <a:rPr lang="pl-PL" dirty="0" err="1" smtClean="0">
                <a:latin typeface="+mj-lt"/>
              </a:rPr>
              <a:t>home</a:t>
            </a:r>
            <a:r>
              <a:rPr lang="pl-PL" dirty="0" smtClean="0">
                <a:latin typeface="+mj-lt"/>
              </a:rPr>
              <a:t>” a </a:t>
            </a:r>
            <a:r>
              <a:rPr lang="pl-PL" dirty="0" err="1" smtClean="0">
                <a:latin typeface="+mj-lt"/>
              </a:rPr>
              <a:t>reality</a:t>
            </a:r>
            <a:r>
              <a:rPr lang="pl-PL" dirty="0" smtClean="0">
                <a:latin typeface="+mj-lt"/>
              </a:rPr>
              <a:t>. In 2017, </a:t>
            </a:r>
            <a:r>
              <a:rPr lang="pl-PL" dirty="0" err="1" smtClean="0">
                <a:latin typeface="+mj-lt"/>
              </a:rPr>
              <a:t>Mun</a:t>
            </a:r>
            <a:r>
              <a:rPr lang="pl-PL" dirty="0" smtClean="0">
                <a:latin typeface="+mj-lt"/>
              </a:rPr>
              <a:t> </a:t>
            </a:r>
            <a:r>
              <a:rPr lang="pl-PL" dirty="0" err="1" smtClean="0">
                <a:latin typeface="+mj-lt"/>
              </a:rPr>
              <a:t>Jae</a:t>
            </a:r>
            <a:r>
              <a:rPr lang="pl-PL" dirty="0" smtClean="0">
                <a:latin typeface="+mj-lt"/>
              </a:rPr>
              <a:t>-in (</a:t>
            </a:r>
            <a:r>
              <a:rPr lang="pl-PL" dirty="0" err="1" smtClean="0">
                <a:effectLst/>
                <a:latin typeface="Batang" panose="02030600000101010101" pitchFamily="18" charset="-127"/>
                <a:ea typeface="Batang" panose="02030600000101010101" pitchFamily="18" charset="-127"/>
              </a:rPr>
              <a:t>문재인</a:t>
            </a:r>
            <a:r>
              <a:rPr lang="pl-PL" dirty="0" smtClean="0">
                <a:latin typeface="+mj-lt"/>
              </a:rPr>
              <a:t>) was </a:t>
            </a:r>
            <a:r>
              <a:rPr lang="pl-PL" dirty="0" err="1" smtClean="0">
                <a:latin typeface="+mj-lt"/>
              </a:rPr>
              <a:t>elected</a:t>
            </a:r>
            <a:r>
              <a:rPr lang="pl-PL" dirty="0" smtClean="0">
                <a:latin typeface="+mj-lt"/>
              </a:rPr>
              <a:t> </a:t>
            </a:r>
            <a:r>
              <a:rPr lang="pl-PL" dirty="0" err="1" smtClean="0">
                <a:latin typeface="+mj-lt"/>
              </a:rPr>
              <a:t>president</a:t>
            </a:r>
            <a:r>
              <a:rPr lang="pl-PL" dirty="0" smtClean="0">
                <a:latin typeface="+mj-lt"/>
              </a:rPr>
              <a:t> of </a:t>
            </a:r>
            <a:r>
              <a:rPr lang="pl-PL" dirty="0" err="1" smtClean="0">
                <a:latin typeface="+mj-lt"/>
              </a:rPr>
              <a:t>South</a:t>
            </a:r>
            <a:r>
              <a:rPr lang="pl-PL" dirty="0" smtClean="0">
                <a:latin typeface="+mj-lt"/>
              </a:rPr>
              <a:t> Korea with a </a:t>
            </a:r>
            <a:r>
              <a:rPr lang="pl-PL" dirty="0" err="1" smtClean="0">
                <a:latin typeface="+mj-lt"/>
              </a:rPr>
              <a:t>promise</a:t>
            </a:r>
            <a:r>
              <a:rPr lang="pl-PL" dirty="0" smtClean="0">
                <a:latin typeface="+mj-lt"/>
              </a:rPr>
              <a:t> to return to the </a:t>
            </a:r>
            <a:r>
              <a:rPr lang="pl-PL" dirty="0" err="1" smtClean="0">
                <a:latin typeface="+mj-lt"/>
              </a:rPr>
              <a:t>Sunshine</a:t>
            </a:r>
            <a:r>
              <a:rPr lang="pl-PL" dirty="0" smtClean="0">
                <a:latin typeface="+mj-lt"/>
              </a:rPr>
              <a:t> Policy of </a:t>
            </a:r>
            <a:r>
              <a:rPr lang="pl-PL" dirty="0" err="1" smtClean="0">
                <a:latin typeface="+mj-lt"/>
              </a:rPr>
              <a:t>friendly</a:t>
            </a:r>
            <a:r>
              <a:rPr lang="pl-PL" dirty="0" smtClean="0">
                <a:latin typeface="+mj-lt"/>
              </a:rPr>
              <a:t> relations with the </a:t>
            </a:r>
            <a:r>
              <a:rPr lang="pl-PL" dirty="0" err="1" smtClean="0">
                <a:latin typeface="+mj-lt"/>
              </a:rPr>
              <a:t>North</a:t>
            </a:r>
            <a:r>
              <a:rPr lang="pl-PL" dirty="0" smtClean="0">
                <a:latin typeface="+mj-lt"/>
              </a:rPr>
              <a:t>.    </a:t>
            </a:r>
            <a:endParaRPr lang="pl-PL" altLang="zh-CN" i="0" u="none" strike="noStrike" baseline="0" dirty="0" smtClean="0">
              <a:latin typeface="+mj-lt"/>
              <a:ea typeface="SimSun" panose="02010600030101010101" pitchFamily="2" charset="-122"/>
              <a:cs typeface="Cordia New" panose="020B0304020202020204" pitchFamily="34" charset="-34"/>
            </a:endParaRPr>
          </a:p>
          <a:p>
            <a:pPr algn="just"/>
            <a:r>
              <a:rPr lang="pl-PL" altLang="zh-CN" b="1" i="0" u="none" strike="noStrike" baseline="0" dirty="0" smtClean="0">
                <a:latin typeface="+mj-lt"/>
                <a:ea typeface="SimSun" panose="02010600030101010101" pitchFamily="2" charset="-122"/>
                <a:cs typeface="Cordia New" panose="020B0304020202020204" pitchFamily="34" charset="-34"/>
              </a:rPr>
              <a:t>D</a:t>
            </a:r>
            <a:r>
              <a:rPr lang="en-US" altLang="zh-CN" b="1" i="0" u="none" strike="noStrike" baseline="0" dirty="0" err="1" smtClean="0">
                <a:latin typeface="+mj-lt"/>
                <a:ea typeface="SimSun" panose="02010600030101010101" pitchFamily="2" charset="-122"/>
                <a:cs typeface="Cordia New" panose="020B0304020202020204" pitchFamily="34" charset="-34"/>
              </a:rPr>
              <a:t>uring</a:t>
            </a:r>
            <a:r>
              <a:rPr lang="en-US" altLang="zh-CN" b="1" i="0" u="none" strike="noStrike" baseline="0" dirty="0" smtClean="0">
                <a:latin typeface="+mj-lt"/>
                <a:ea typeface="SimSun" panose="02010600030101010101" pitchFamily="2" charset="-122"/>
                <a:cs typeface="Cordia New" panose="020B0304020202020204" pitchFamily="34" charset="-34"/>
              </a:rPr>
              <a:t> a period of </a:t>
            </a:r>
            <a:r>
              <a:rPr lang="pl-PL" altLang="zh-CN" b="1" i="0" u="none" strike="noStrike" baseline="0" dirty="0" err="1" smtClean="0">
                <a:latin typeface="+mj-lt"/>
                <a:ea typeface="SimSun" panose="02010600030101010101" pitchFamily="2" charset="-122"/>
                <a:cs typeface="Cordia New" panose="020B0304020202020204" pitchFamily="34" charset="-34"/>
              </a:rPr>
              <a:t>heightened</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tensions</a:t>
            </a:r>
            <a:r>
              <a:rPr lang="pl-PL" altLang="zh-CN" b="1" i="0" u="none" strike="noStrike" baseline="0" dirty="0" smtClean="0">
                <a:latin typeface="+mj-lt"/>
                <a:ea typeface="SimSun" panose="02010600030101010101" pitchFamily="2" charset="-122"/>
                <a:cs typeface="Cordia New" panose="020B0304020202020204" pitchFamily="34" charset="-34"/>
              </a:rPr>
              <a:t> with the United </a:t>
            </a:r>
            <a:r>
              <a:rPr lang="pl-PL" altLang="zh-CN" b="1" i="0" u="none" strike="noStrike" baseline="0" dirty="0" err="1" smtClean="0">
                <a:latin typeface="+mj-lt"/>
                <a:ea typeface="SimSun" panose="02010600030101010101" pitchFamily="2" charset="-122"/>
                <a:cs typeface="Cordia New" panose="020B0304020202020204" pitchFamily="34" charset="-34"/>
              </a:rPr>
              <a:t>States</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North</a:t>
            </a:r>
            <a:r>
              <a:rPr lang="pl-PL" altLang="zh-CN" b="1" i="0" u="none" strike="noStrike" baseline="0" dirty="0" smtClean="0">
                <a:latin typeface="+mj-lt"/>
                <a:ea typeface="SimSun" panose="02010600030101010101" pitchFamily="2" charset="-122"/>
                <a:cs typeface="Cordia New" panose="020B0304020202020204" pitchFamily="34" charset="-34"/>
              </a:rPr>
              <a:t> Korea </a:t>
            </a:r>
            <a:r>
              <a:rPr lang="pl-PL" altLang="zh-CN" b="1" i="0" u="none" strike="noStrike" baseline="0" dirty="0" err="1" smtClean="0">
                <a:latin typeface="+mj-lt"/>
                <a:ea typeface="SimSun" panose="02010600030101010101" pitchFamily="2" charset="-122"/>
                <a:cs typeface="Cordia New" panose="020B0304020202020204" pitchFamily="34" charset="-34"/>
              </a:rPr>
              <a:t>successfully</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tested</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its</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first</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smtClean="0">
                <a:latin typeface="+mj-lt"/>
                <a:ea typeface="SimSun" panose="02010600030101010101" pitchFamily="2" charset="-122"/>
                <a:cs typeface="Cordia New" panose="020B0304020202020204" pitchFamily="34" charset="-34"/>
                <a:hlinkClick r:id="rId3" tooltip="201718 North Korea crisis"/>
              </a:rPr>
              <a:t>I</a:t>
            </a:r>
            <a:r>
              <a:rPr lang="pl-PL" altLang="zh-CN" b="1" i="0" u="none" strike="noStrike" baseline="0" dirty="0" smtClean="0">
                <a:latin typeface="+mj-lt"/>
                <a:ea typeface="SimSun" panose="02010600030101010101" pitchFamily="2" charset="-122"/>
                <a:cs typeface="Cordia New" panose="020B0304020202020204" pitchFamily="34" charset="-34"/>
              </a:rPr>
              <a:t>ntercontinental </a:t>
            </a:r>
            <a:r>
              <a:rPr lang="pl-PL" altLang="zh-CN" b="1" i="0" u="none" strike="noStrike" baseline="0" dirty="0" err="1" smtClean="0">
                <a:latin typeface="+mj-lt"/>
                <a:ea typeface="SimSun" panose="02010600030101010101" pitchFamily="2" charset="-122"/>
                <a:cs typeface="Cordia New" panose="020B0304020202020204" pitchFamily="34" charset="-34"/>
              </a:rPr>
              <a:t>ballistic</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missile</a:t>
            </a:r>
            <a:r>
              <a:rPr lang="pl-PL" altLang="zh-CN" b="1" i="0" u="none" strike="noStrike" baseline="0" dirty="0" smtClean="0">
                <a:latin typeface="+mj-lt"/>
                <a:ea typeface="SimSun" panose="02010600030101010101" pitchFamily="2" charset="-122"/>
                <a:cs typeface="Cordia New" panose="020B0304020202020204" pitchFamily="34" charset="-34"/>
              </a:rPr>
              <a:t> (ICBM), </a:t>
            </a:r>
            <a:r>
              <a:rPr lang="pl-PL" altLang="zh-CN" b="1" i="0" u="none" strike="noStrike" baseline="0" dirty="0" err="1" smtClean="0">
                <a:latin typeface="+mj-lt"/>
                <a:ea typeface="SimSun" panose="02010600030101010101" pitchFamily="2" charset="-122"/>
                <a:cs typeface="Cordia New" panose="020B0304020202020204" pitchFamily="34" charset="-34"/>
              </a:rPr>
              <a:t>named</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b="1" dirty="0" smtClean="0">
                <a:latin typeface="+mj-lt"/>
              </a:rPr>
              <a:t>Hwasŏng-14</a:t>
            </a:r>
            <a:r>
              <a:rPr lang="pl-PL" altLang="zh-CN" b="1" i="0" u="none" strike="noStrike" baseline="0" dirty="0" smtClean="0">
                <a:latin typeface="+mj-lt"/>
                <a:ea typeface="SimSun" panose="02010600030101010101" pitchFamily="2" charset="-122"/>
                <a:cs typeface="Cordia New" panose="020B0304020202020204" pitchFamily="34" charset="-34"/>
              </a:rPr>
              <a:t>, in </a:t>
            </a:r>
            <a:r>
              <a:rPr lang="pl-PL" altLang="zh-CN" b="1" i="0" u="none" strike="noStrike" baseline="0" dirty="0" err="1" smtClean="0">
                <a:latin typeface="+mj-lt"/>
                <a:ea typeface="SimSun" panose="02010600030101010101" pitchFamily="2" charset="-122"/>
                <a:cs typeface="Cordia New" panose="020B0304020202020204" pitchFamily="34" charset="-34"/>
              </a:rPr>
              <a:t>July</a:t>
            </a:r>
            <a:r>
              <a:rPr lang="pl-PL" altLang="zh-CN" b="1" i="0" u="none" strike="noStrike" baseline="0" dirty="0" smtClean="0">
                <a:latin typeface="+mj-lt"/>
                <a:ea typeface="SimSun" panose="02010600030101010101" pitchFamily="2" charset="-122"/>
                <a:cs typeface="Cordia New" panose="020B0304020202020204" pitchFamily="34" charset="-34"/>
              </a:rPr>
              <a:t> 2017. In </a:t>
            </a:r>
            <a:r>
              <a:rPr lang="pl-PL" altLang="zh-CN" b="1" i="0" u="none" strike="noStrike" baseline="0" dirty="0" err="1" smtClean="0">
                <a:latin typeface="+mj-lt"/>
                <a:ea typeface="SimSun" panose="02010600030101010101" pitchFamily="2" charset="-122"/>
                <a:cs typeface="Cordia New" panose="020B0304020202020204" pitchFamily="34" charset="-34"/>
              </a:rPr>
              <a:t>response</a:t>
            </a:r>
            <a:r>
              <a:rPr lang="pl-PL" altLang="zh-CN" b="1" i="0" u="none" strike="noStrike" baseline="0" dirty="0" smtClean="0">
                <a:latin typeface="+mj-lt"/>
                <a:ea typeface="SimSun" panose="02010600030101010101" pitchFamily="2" charset="-122"/>
                <a:cs typeface="Cordia New" panose="020B0304020202020204" pitchFamily="34" charset="-34"/>
              </a:rPr>
              <a:t> to </a:t>
            </a:r>
            <a:r>
              <a:rPr lang="pl-PL" altLang="zh-CN" b="1" i="0" u="none" strike="noStrike" baseline="0" dirty="0" err="1" smtClean="0">
                <a:latin typeface="+mj-lt"/>
                <a:ea typeface="SimSun" panose="02010600030101010101" pitchFamily="2" charset="-122"/>
                <a:cs typeface="Cordia New" panose="020B0304020202020204" pitchFamily="34" charset="-34"/>
              </a:rPr>
              <a:t>heightened</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North</a:t>
            </a:r>
            <a:r>
              <a:rPr lang="pl-PL" altLang="zh-CN" b="1" i="0" u="none" strike="noStrike" baseline="0" dirty="0" smtClean="0">
                <a:latin typeface="+mj-lt"/>
                <a:ea typeface="SimSun" panose="02010600030101010101" pitchFamily="2" charset="-122"/>
                <a:cs typeface="Cordia New" panose="020B0304020202020204" pitchFamily="34" charset="-34"/>
              </a:rPr>
              <a:t> Korea </a:t>
            </a:r>
            <a:r>
              <a:rPr lang="pl-PL" altLang="zh-CN" b="1" i="0" u="none" strike="noStrike" baseline="0" dirty="0" err="1" smtClean="0">
                <a:latin typeface="+mj-lt"/>
                <a:ea typeface="SimSun" panose="02010600030101010101" pitchFamily="2" charset="-122"/>
                <a:cs typeface="Cordia New" panose="020B0304020202020204" pitchFamily="34" charset="-34"/>
              </a:rPr>
              <a:t>rhetoric</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Trump</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warned</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that</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any</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North</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Korean</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attack</a:t>
            </a:r>
            <a:r>
              <a:rPr lang="pl-PL" altLang="zh-CN" b="1" i="0" u="none" strike="noStrike" baseline="0" dirty="0" smtClean="0">
                <a:latin typeface="+mj-lt"/>
                <a:ea typeface="SimSun" panose="02010600030101010101" pitchFamily="2" charset="-122"/>
                <a:cs typeface="Cordia New" panose="020B0304020202020204" pitchFamily="34" charset="-34"/>
              </a:rPr>
              <a:t> </a:t>
            </a:r>
            <a:r>
              <a:rPr lang="en-US" dirty="0" smtClean="0"/>
              <a:t> "</a:t>
            </a:r>
            <a:r>
              <a:rPr lang="pl-PL" altLang="zh-CN" b="1" dirty="0" err="1" smtClean="0">
                <a:latin typeface="+mj-lt"/>
                <a:ea typeface="SimSun" panose="02010600030101010101" pitchFamily="2" charset="-122"/>
                <a:cs typeface="Cordia New" panose="020B0304020202020204" pitchFamily="34" charset="-34"/>
              </a:rPr>
              <a:t>will</a:t>
            </a:r>
            <a:r>
              <a:rPr lang="pl-PL" altLang="zh-CN" b="1" dirty="0" smtClean="0">
                <a:latin typeface="+mj-lt"/>
                <a:ea typeface="SimSun" panose="02010600030101010101" pitchFamily="2" charset="-122"/>
                <a:cs typeface="Cordia New" panose="020B0304020202020204" pitchFamily="34" charset="-34"/>
              </a:rPr>
              <a:t> be met with </a:t>
            </a:r>
            <a:r>
              <a:rPr lang="pl-PL" altLang="zh-CN" b="1" dirty="0" err="1" smtClean="0">
                <a:latin typeface="+mj-lt"/>
                <a:ea typeface="SimSun" panose="02010600030101010101" pitchFamily="2" charset="-122"/>
                <a:cs typeface="Cordia New" panose="020B0304020202020204" pitchFamily="34" charset="-34"/>
              </a:rPr>
              <a:t>fire</a:t>
            </a:r>
            <a:r>
              <a:rPr lang="pl-PL" altLang="zh-CN" b="1" dirty="0" smtClean="0">
                <a:latin typeface="+mj-lt"/>
                <a:ea typeface="SimSun" panose="02010600030101010101" pitchFamily="2" charset="-122"/>
                <a:cs typeface="Cordia New" panose="020B0304020202020204" pitchFamily="34" charset="-34"/>
              </a:rPr>
              <a:t>, fury and </a:t>
            </a:r>
            <a:r>
              <a:rPr lang="pl-PL" altLang="zh-CN" b="1" dirty="0" err="1" smtClean="0">
                <a:latin typeface="+mj-lt"/>
                <a:ea typeface="SimSun" panose="02010600030101010101" pitchFamily="2" charset="-122"/>
                <a:cs typeface="Cordia New" panose="020B0304020202020204" pitchFamily="34" charset="-34"/>
              </a:rPr>
              <a:t>frankly</a:t>
            </a:r>
            <a:r>
              <a:rPr lang="pl-PL" altLang="zh-CN" b="1" dirty="0" smtClean="0">
                <a:latin typeface="+mj-lt"/>
                <a:ea typeface="SimSun" panose="02010600030101010101" pitchFamily="2" charset="-122"/>
                <a:cs typeface="Cordia New" panose="020B0304020202020204" pitchFamily="34" charset="-34"/>
              </a:rPr>
              <a:t> </a:t>
            </a:r>
            <a:r>
              <a:rPr lang="pl-PL" altLang="zh-CN" b="1" dirty="0" err="1" smtClean="0">
                <a:latin typeface="+mj-lt"/>
                <a:ea typeface="SimSun" panose="02010600030101010101" pitchFamily="2" charset="-122"/>
                <a:cs typeface="Cordia New" panose="020B0304020202020204" pitchFamily="34" charset="-34"/>
              </a:rPr>
              <a:t>power</a:t>
            </a:r>
            <a:r>
              <a:rPr lang="pl-PL" altLang="zh-CN" b="1" dirty="0" smtClean="0">
                <a:latin typeface="+mj-lt"/>
                <a:ea typeface="SimSun" panose="02010600030101010101" pitchFamily="2" charset="-122"/>
                <a:cs typeface="Cordia New" panose="020B0304020202020204" pitchFamily="34" charset="-34"/>
              </a:rPr>
              <a:t>, the </a:t>
            </a:r>
            <a:r>
              <a:rPr lang="pl-PL" altLang="zh-CN" b="1" dirty="0" err="1" smtClean="0">
                <a:latin typeface="+mj-lt"/>
                <a:ea typeface="SimSun" panose="02010600030101010101" pitchFamily="2" charset="-122"/>
                <a:cs typeface="Cordia New" panose="020B0304020202020204" pitchFamily="34" charset="-34"/>
              </a:rPr>
              <a:t>likes</a:t>
            </a:r>
            <a:r>
              <a:rPr lang="pl-PL" altLang="zh-CN" b="1" dirty="0" smtClean="0">
                <a:latin typeface="+mj-lt"/>
                <a:ea typeface="SimSun" panose="02010600030101010101" pitchFamily="2" charset="-122"/>
                <a:cs typeface="Cordia New" panose="020B0304020202020204" pitchFamily="34" charset="-34"/>
              </a:rPr>
              <a:t> </a:t>
            </a:r>
            <a:r>
              <a:rPr lang="pl-PL" altLang="zh-CN" b="1" dirty="0" err="1" smtClean="0">
                <a:latin typeface="+mj-lt"/>
                <a:ea typeface="SimSun" panose="02010600030101010101" pitchFamily="2" charset="-122"/>
                <a:cs typeface="Cordia New" panose="020B0304020202020204" pitchFamily="34" charset="-34"/>
              </a:rPr>
              <a:t>which</a:t>
            </a:r>
            <a:r>
              <a:rPr lang="pl-PL" altLang="zh-CN" b="1" dirty="0" smtClean="0">
                <a:latin typeface="+mj-lt"/>
                <a:ea typeface="SimSun" panose="02010600030101010101" pitchFamily="2" charset="-122"/>
                <a:cs typeface="Cordia New" panose="020B0304020202020204" pitchFamily="34" charset="-34"/>
              </a:rPr>
              <a:t> the </a:t>
            </a:r>
            <a:r>
              <a:rPr lang="pl-PL" altLang="zh-CN" b="1" dirty="0" err="1" smtClean="0">
                <a:latin typeface="+mj-lt"/>
                <a:ea typeface="SimSun" panose="02010600030101010101" pitchFamily="2" charset="-122"/>
                <a:cs typeface="Cordia New" panose="020B0304020202020204" pitchFamily="34" charset="-34"/>
              </a:rPr>
              <a:t>world</a:t>
            </a:r>
            <a:r>
              <a:rPr lang="pl-PL" altLang="zh-CN" b="1" dirty="0" smtClean="0">
                <a:latin typeface="+mj-lt"/>
                <a:ea typeface="SimSun" panose="02010600030101010101" pitchFamily="2" charset="-122"/>
                <a:cs typeface="Cordia New" panose="020B0304020202020204" pitchFamily="34" charset="-34"/>
              </a:rPr>
              <a:t> </a:t>
            </a:r>
            <a:r>
              <a:rPr lang="pl-PL" altLang="zh-CN" b="1" dirty="0" err="1" smtClean="0">
                <a:latin typeface="+mj-lt"/>
                <a:ea typeface="SimSun" panose="02010600030101010101" pitchFamily="2" charset="-122"/>
                <a:cs typeface="Cordia New" panose="020B0304020202020204" pitchFamily="34" charset="-34"/>
              </a:rPr>
              <a:t>has</a:t>
            </a:r>
            <a:r>
              <a:rPr lang="pl-PL" altLang="zh-CN" b="1" dirty="0" smtClean="0">
                <a:latin typeface="+mj-lt"/>
                <a:ea typeface="SimSun" panose="02010600030101010101" pitchFamily="2" charset="-122"/>
                <a:cs typeface="Cordia New" panose="020B0304020202020204" pitchFamily="34" charset="-34"/>
              </a:rPr>
              <a:t> </a:t>
            </a:r>
            <a:r>
              <a:rPr lang="pl-PL" altLang="zh-CN" b="1" dirty="0" err="1" smtClean="0">
                <a:latin typeface="+mj-lt"/>
                <a:ea typeface="SimSun" panose="02010600030101010101" pitchFamily="2" charset="-122"/>
                <a:cs typeface="Cordia New" panose="020B0304020202020204" pitchFamily="34" charset="-34"/>
              </a:rPr>
              <a:t>never</a:t>
            </a:r>
            <a:r>
              <a:rPr lang="pl-PL" altLang="zh-CN" b="1" dirty="0" smtClean="0">
                <a:latin typeface="+mj-lt"/>
                <a:ea typeface="SimSun" panose="02010600030101010101" pitchFamily="2" charset="-122"/>
                <a:cs typeface="Cordia New" panose="020B0304020202020204" pitchFamily="34" charset="-34"/>
              </a:rPr>
              <a:t> </a:t>
            </a:r>
            <a:r>
              <a:rPr lang="pl-PL" altLang="zh-CN" b="1" dirty="0" err="1" smtClean="0">
                <a:latin typeface="+mj-lt"/>
                <a:ea typeface="SimSun" panose="02010600030101010101" pitchFamily="2" charset="-122"/>
                <a:cs typeface="Cordia New" panose="020B0304020202020204" pitchFamily="34" charset="-34"/>
              </a:rPr>
              <a:t>seen</a:t>
            </a:r>
            <a:r>
              <a:rPr lang="pl-PL" altLang="zh-CN" b="1" dirty="0" smtClean="0">
                <a:latin typeface="+mj-lt"/>
                <a:ea typeface="SimSun" panose="02010600030101010101" pitchFamily="2" charset="-122"/>
                <a:cs typeface="Cordia New" panose="020B0304020202020204" pitchFamily="34" charset="-34"/>
              </a:rPr>
              <a:t> </a:t>
            </a:r>
            <a:r>
              <a:rPr lang="pl-PL" altLang="zh-CN" b="1" dirty="0" err="1" smtClean="0">
                <a:latin typeface="+mj-lt"/>
                <a:ea typeface="SimSun" panose="02010600030101010101" pitchFamily="2" charset="-122"/>
                <a:cs typeface="Cordia New" panose="020B0304020202020204" pitchFamily="34" charset="-34"/>
              </a:rPr>
              <a:t>before</a:t>
            </a:r>
            <a:r>
              <a:rPr lang="pl-PL" altLang="zh-CN" b="1" dirty="0" smtClean="0">
                <a:latin typeface="+mj-lt"/>
                <a:ea typeface="SimSun" panose="02010600030101010101" pitchFamily="2" charset="-122"/>
                <a:cs typeface="Cordia New" panose="020B0304020202020204" pitchFamily="34" charset="-34"/>
              </a:rPr>
              <a:t>”. </a:t>
            </a:r>
            <a:r>
              <a:rPr lang="en-US" altLang="zh-CN" b="1" i="0" u="none" strike="noStrike" baseline="0" dirty="0" smtClean="0">
                <a:latin typeface="+mj-lt"/>
                <a:ea typeface="SimSun" panose="02010600030101010101" pitchFamily="2" charset="-122"/>
                <a:cs typeface="Cordia New" panose="020B0304020202020204" pitchFamily="34" charset="-34"/>
                <a:hlinkClick r:id="rId4" tooltip="Hwasong-14"/>
              </a:rPr>
              <a:t> </a:t>
            </a:r>
            <a:endParaRPr lang="zh-CN" altLang="en-US" b="1" i="0" u="none" strike="noStrike" baseline="0" dirty="0" smtClean="0">
              <a:latin typeface="+mj-lt"/>
              <a:ea typeface="SimSun" panose="02010600030101010101" pitchFamily="2" charset="-122"/>
              <a:cs typeface="Cordia New" panose="020B0304020202020204" pitchFamily="34" charset="-34"/>
              <a:hlinkClick r:id="rId4" tooltip="Hwasong-14"/>
            </a:endParaRPr>
          </a:p>
          <a:p>
            <a:pPr algn="just"/>
            <a:r>
              <a:rPr lang="en-US" altLang="zh-CN" b="1" i="0" u="none" strike="noStrike" baseline="0" dirty="0" smtClean="0">
                <a:latin typeface="+mj-lt"/>
                <a:ea typeface="SimSun" panose="02010600030101010101" pitchFamily="2" charset="-122"/>
                <a:cs typeface="Cordia New" panose="020B0304020202020204" pitchFamily="34" charset="-34"/>
              </a:rPr>
              <a:t>In response, North Korea announced that it was considering a missile test in which the missiles would land near the US territory of</a:t>
            </a:r>
            <a:r>
              <a:rPr lang="pl-PL" altLang="zh-CN" b="1" i="0" u="none" strike="noStrike" baseline="0" dirty="0" smtClean="0">
                <a:latin typeface="+mj-lt"/>
                <a:ea typeface="SimSun" panose="02010600030101010101" pitchFamily="2" charset="-122"/>
                <a:cs typeface="Cordia New" panose="020B0304020202020204" pitchFamily="34" charset="-34"/>
              </a:rPr>
              <a:t> Guam. </a:t>
            </a:r>
            <a:r>
              <a:rPr lang="pl-PL" altLang="zh-CN" b="1" i="0" u="none" strike="noStrike" baseline="0" dirty="0" err="1" smtClean="0">
                <a:latin typeface="+mj-lt"/>
                <a:ea typeface="SimSun" panose="02010600030101010101" pitchFamily="2" charset="-122"/>
                <a:cs typeface="Cordia New" panose="020B0304020202020204" pitchFamily="34" charset="-34"/>
              </a:rPr>
              <a:t>North</a:t>
            </a:r>
            <a:r>
              <a:rPr lang="pl-PL" altLang="zh-CN" b="1" i="0" u="none" strike="noStrike" baseline="0" dirty="0" smtClean="0">
                <a:latin typeface="+mj-lt"/>
                <a:ea typeface="SimSun" panose="02010600030101010101" pitchFamily="2" charset="-122"/>
                <a:cs typeface="Cordia New" panose="020B0304020202020204" pitchFamily="34" charset="-34"/>
              </a:rPr>
              <a:t> Korea </a:t>
            </a:r>
            <a:r>
              <a:rPr lang="pl-PL" altLang="zh-CN" b="1" i="0" u="none" strike="noStrike" baseline="0" dirty="0" err="1" smtClean="0">
                <a:latin typeface="+mj-lt"/>
                <a:ea typeface="SimSun" panose="02010600030101010101" pitchFamily="2" charset="-122"/>
                <a:cs typeface="Cordia New" panose="020B0304020202020204" pitchFamily="34" charset="-34"/>
              </a:rPr>
              <a:t>tested</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what</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some</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sources</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argued</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nay</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heve</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been</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its</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first</a:t>
            </a:r>
            <a:r>
              <a:rPr lang="pl-PL" altLang="zh-CN" b="1" i="0" u="none" strike="noStrike" baseline="0" dirty="0" smtClean="0">
                <a:latin typeface="+mj-lt"/>
                <a:ea typeface="SimSun" panose="02010600030101010101" pitchFamily="2" charset="-122"/>
                <a:cs typeface="Cordia New" panose="020B0304020202020204" pitchFamily="34" charset="-34"/>
              </a:rPr>
              <a:t> </a:t>
            </a:r>
            <a:r>
              <a:rPr lang="pl-PL" altLang="zh-CN" b="1" i="0" u="none" strike="noStrike" baseline="0" dirty="0" err="1" smtClean="0">
                <a:latin typeface="+mj-lt"/>
                <a:ea typeface="SimSun" panose="02010600030101010101" pitchFamily="2" charset="-122"/>
                <a:cs typeface="Cordia New" panose="020B0304020202020204" pitchFamily="34" charset="-34"/>
              </a:rPr>
              <a:t>hydrogen</a:t>
            </a:r>
            <a:r>
              <a:rPr lang="pl-PL" altLang="zh-CN" b="1" i="0" u="none" strike="noStrike" baseline="0" dirty="0" smtClean="0">
                <a:latin typeface="+mj-lt"/>
                <a:ea typeface="SimSun" panose="02010600030101010101" pitchFamily="2" charset="-122"/>
                <a:cs typeface="Cordia New" panose="020B0304020202020204" pitchFamily="34" charset="-34"/>
              </a:rPr>
              <a:t> bomb on </a:t>
            </a:r>
            <a:r>
              <a:rPr lang="pl-PL" altLang="zh-CN" b="1" i="0" u="none" strike="noStrike" baseline="0" dirty="0" err="1" smtClean="0">
                <a:latin typeface="+mj-lt"/>
                <a:ea typeface="SimSun" panose="02010600030101010101" pitchFamily="2" charset="-122"/>
                <a:cs typeface="Cordia New" panose="020B0304020202020204" pitchFamily="34" charset="-34"/>
              </a:rPr>
              <a:t>September</a:t>
            </a:r>
            <a:r>
              <a:rPr lang="pl-PL" altLang="zh-CN" b="1" i="0" u="none" strike="noStrike" baseline="0" dirty="0" smtClean="0">
                <a:latin typeface="+mj-lt"/>
                <a:ea typeface="SimSun" panose="02010600030101010101" pitchFamily="2" charset="-122"/>
                <a:cs typeface="Cordia New" panose="020B0304020202020204" pitchFamily="34" charset="-34"/>
              </a:rPr>
              <a:t> 3,</a:t>
            </a:r>
            <a:r>
              <a:rPr lang="pl-PL" altLang="zh-CN" b="1" i="0" u="none" strike="noStrike" dirty="0" smtClean="0">
                <a:latin typeface="+mj-lt"/>
                <a:ea typeface="SimSun" panose="02010600030101010101" pitchFamily="2" charset="-122"/>
                <a:cs typeface="Cordia New" panose="020B0304020202020204" pitchFamily="34" charset="-34"/>
              </a:rPr>
              <a:t> 2017. The test was </a:t>
            </a:r>
            <a:r>
              <a:rPr lang="pl-PL" altLang="zh-CN" b="1" i="0" u="none" strike="noStrike" dirty="0" err="1" smtClean="0">
                <a:latin typeface="+mj-lt"/>
                <a:ea typeface="SimSun" panose="02010600030101010101" pitchFamily="2" charset="-122"/>
                <a:cs typeface="Cordia New" panose="020B0304020202020204" pitchFamily="34" charset="-34"/>
              </a:rPr>
              <a:t>internatinally</a:t>
            </a:r>
            <a:r>
              <a:rPr lang="pl-PL" altLang="zh-CN" b="1" i="0" u="none" strike="noStrike" dirty="0" smtClean="0">
                <a:latin typeface="+mj-lt"/>
                <a:ea typeface="SimSun" panose="02010600030101010101" pitchFamily="2" charset="-122"/>
                <a:cs typeface="Cordia New" panose="020B0304020202020204" pitchFamily="34" charset="-34"/>
              </a:rPr>
              <a:t> </a:t>
            </a:r>
            <a:r>
              <a:rPr lang="pl-PL" altLang="zh-CN" b="1" i="0" u="none" strike="noStrike" dirty="0" err="1" smtClean="0">
                <a:latin typeface="+mj-lt"/>
                <a:ea typeface="SimSun" panose="02010600030101010101" pitchFamily="2" charset="-122"/>
                <a:cs typeface="Cordia New" panose="020B0304020202020204" pitchFamily="34" charset="-34"/>
              </a:rPr>
              <a:t>condemned</a:t>
            </a:r>
            <a:r>
              <a:rPr lang="pl-PL" altLang="zh-CN" b="1" i="0" u="none" strike="noStrike" dirty="0" smtClean="0">
                <a:latin typeface="+mj-lt"/>
                <a:ea typeface="SimSun" panose="02010600030101010101" pitchFamily="2" charset="-122"/>
                <a:cs typeface="Cordia New" panose="020B0304020202020204" pitchFamily="34" charset="-34"/>
              </a:rPr>
              <a:t>, and </a:t>
            </a:r>
            <a:r>
              <a:rPr lang="pl-PL" altLang="zh-CN" b="1" i="0" u="none" strike="noStrike" dirty="0" err="1" smtClean="0">
                <a:latin typeface="+mj-lt"/>
                <a:ea typeface="SimSun" panose="02010600030101010101" pitchFamily="2" charset="-122"/>
                <a:cs typeface="Cordia New" panose="020B0304020202020204" pitchFamily="34" charset="-34"/>
              </a:rPr>
              <a:t>further</a:t>
            </a:r>
            <a:r>
              <a:rPr lang="pl-PL" altLang="zh-CN" b="1" i="0" u="none" strike="noStrike" dirty="0" smtClean="0">
                <a:latin typeface="+mj-lt"/>
                <a:ea typeface="SimSun" panose="02010600030101010101" pitchFamily="2" charset="-122"/>
                <a:cs typeface="Cordia New" panose="020B0304020202020204" pitchFamily="34" charset="-34"/>
              </a:rPr>
              <a:t> </a:t>
            </a:r>
            <a:r>
              <a:rPr lang="pl-PL" altLang="zh-CN" b="1" i="0" u="none" strike="noStrike" dirty="0" err="1" smtClean="0">
                <a:latin typeface="+mj-lt"/>
                <a:ea typeface="SimSun" panose="02010600030101010101" pitchFamily="2" charset="-122"/>
                <a:cs typeface="Cordia New" panose="020B0304020202020204" pitchFamily="34" charset="-34"/>
              </a:rPr>
              <a:t>economic</a:t>
            </a:r>
            <a:r>
              <a:rPr lang="pl-PL" altLang="zh-CN" b="1" i="0" u="none" strike="noStrike" dirty="0" smtClean="0">
                <a:latin typeface="+mj-lt"/>
                <a:ea typeface="SimSun" panose="02010600030101010101" pitchFamily="2" charset="-122"/>
                <a:cs typeface="Cordia New" panose="020B0304020202020204" pitchFamily="34" charset="-34"/>
              </a:rPr>
              <a:t> </a:t>
            </a:r>
            <a:r>
              <a:rPr lang="pl-PL" altLang="zh-CN" b="1" i="0" u="none" strike="noStrike" dirty="0" err="1" smtClean="0">
                <a:latin typeface="+mj-lt"/>
                <a:ea typeface="SimSun" panose="02010600030101010101" pitchFamily="2" charset="-122"/>
                <a:cs typeface="Cordia New" panose="020B0304020202020204" pitchFamily="34" charset="-34"/>
              </a:rPr>
              <a:t>sanctions</a:t>
            </a:r>
            <a:r>
              <a:rPr lang="pl-PL" altLang="zh-CN" b="1" i="0" u="none" strike="noStrike" dirty="0" smtClean="0">
                <a:latin typeface="+mj-lt"/>
                <a:ea typeface="SimSun" panose="02010600030101010101" pitchFamily="2" charset="-122"/>
                <a:cs typeface="Cordia New" panose="020B0304020202020204" pitchFamily="34" charset="-34"/>
              </a:rPr>
              <a:t> </a:t>
            </a:r>
            <a:r>
              <a:rPr lang="pl-PL" altLang="zh-CN" b="1" i="0" u="none" strike="noStrike" dirty="0" err="1" smtClean="0">
                <a:latin typeface="+mj-lt"/>
                <a:ea typeface="SimSun" panose="02010600030101010101" pitchFamily="2" charset="-122"/>
                <a:cs typeface="Cordia New" panose="020B0304020202020204" pitchFamily="34" charset="-34"/>
              </a:rPr>
              <a:t>were</a:t>
            </a:r>
            <a:r>
              <a:rPr lang="pl-PL" altLang="zh-CN" b="1" i="0" u="none" strike="noStrike" dirty="0" smtClean="0">
                <a:latin typeface="+mj-lt"/>
                <a:ea typeface="SimSun" panose="02010600030101010101" pitchFamily="2" charset="-122"/>
                <a:cs typeface="Cordia New" panose="020B0304020202020204" pitchFamily="34" charset="-34"/>
              </a:rPr>
              <a:t> </a:t>
            </a:r>
            <a:r>
              <a:rPr lang="pl-PL" altLang="zh-CN" b="1" i="0" u="none" strike="noStrike" dirty="0" err="1" smtClean="0">
                <a:latin typeface="+mj-lt"/>
                <a:ea typeface="SimSun" panose="02010600030101010101" pitchFamily="2" charset="-122"/>
                <a:cs typeface="Cordia New" panose="020B0304020202020204" pitchFamily="34" charset="-34"/>
              </a:rPr>
              <a:t>put</a:t>
            </a:r>
            <a:r>
              <a:rPr lang="pl-PL" altLang="zh-CN" b="1" i="0" u="none" strike="noStrike" dirty="0" smtClean="0">
                <a:latin typeface="+mj-lt"/>
                <a:ea typeface="SimSun" panose="02010600030101010101" pitchFamily="2" charset="-122"/>
                <a:cs typeface="Cordia New" panose="020B0304020202020204" pitchFamily="34" charset="-34"/>
              </a:rPr>
              <a:t> on </a:t>
            </a:r>
            <a:r>
              <a:rPr lang="pl-PL" altLang="zh-CN" b="1" i="0" u="none" strike="noStrike" dirty="0" err="1" smtClean="0">
                <a:latin typeface="+mj-lt"/>
                <a:ea typeface="SimSun" panose="02010600030101010101" pitchFamily="2" charset="-122"/>
                <a:cs typeface="Cordia New" panose="020B0304020202020204" pitchFamily="34" charset="-34"/>
              </a:rPr>
              <a:t>North</a:t>
            </a:r>
            <a:r>
              <a:rPr lang="pl-PL" altLang="zh-CN" b="1" i="0" u="none" strike="noStrike" dirty="0" smtClean="0">
                <a:latin typeface="+mj-lt"/>
                <a:ea typeface="SimSun" panose="02010600030101010101" pitchFamily="2" charset="-122"/>
                <a:cs typeface="Cordia New" panose="020B0304020202020204" pitchFamily="34" charset="-34"/>
              </a:rPr>
              <a:t> Korea. </a:t>
            </a:r>
            <a:r>
              <a:rPr lang="en-US" altLang="zh-CN" b="0" i="0" u="none" strike="noStrike" baseline="0" dirty="0" smtClean="0">
                <a:latin typeface="+mj-lt"/>
                <a:ea typeface="SimSun" panose="02010600030101010101" pitchFamily="2" charset="-122"/>
                <a:cs typeface="Cordia New" panose="020B0304020202020204" pitchFamily="34" charset="-34"/>
                <a:hlinkClick r:id="rId5" tooltip="United Nations Security Council Resolution 2375"/>
              </a:rPr>
              <a:t> </a:t>
            </a:r>
            <a:endParaRPr lang="zh-CN" altLang="en-US" b="0" i="0" u="none" strike="noStrike" baseline="0" dirty="0" smtClean="0">
              <a:latin typeface="+mj-lt"/>
              <a:ea typeface="SimSun" panose="02010600030101010101" pitchFamily="2" charset="-122"/>
              <a:cs typeface="Cordia New" panose="020B0304020202020204" pitchFamily="34" charset="-34"/>
              <a:hlinkClick r:id="rId5" tooltip="United Nations Security Council Resolution 2375"/>
            </a:endParaRPr>
          </a:p>
          <a:p>
            <a:pPr algn="just"/>
            <a:r>
              <a:rPr lang="en-US" altLang="zh-CN" b="1" i="0" u="none" strike="noStrike" baseline="0" dirty="0" smtClean="0">
                <a:latin typeface="+mj-lt"/>
                <a:ea typeface="SimSun" panose="02010600030101010101" pitchFamily="2" charset="-122"/>
                <a:cs typeface="Cordia New" panose="020B0304020202020204" pitchFamily="34" charset="-34"/>
              </a:rPr>
              <a:t>The United States also added North Korea back to its State Sponsors of Terrorism list after nine years</a:t>
            </a:r>
            <a:r>
              <a:rPr lang="en-US" altLang="zh-CN" b="0" i="0" u="none" strike="noStrike" baseline="0" dirty="0" smtClean="0">
                <a:latin typeface="+mj-lt"/>
                <a:ea typeface="SimSun" panose="02010600030101010101" pitchFamily="2" charset="-122"/>
                <a:cs typeface="Cordia New" panose="020B0304020202020204" pitchFamily="34" charset="-34"/>
              </a:rPr>
              <a:t>. </a:t>
            </a:r>
            <a:endParaRPr lang="zh-CN" altLang="en-US" b="0" i="0" u="none" strike="noStrike" baseline="0" dirty="0" smtClean="0">
              <a:latin typeface="+mj-lt"/>
              <a:ea typeface="SimSun" panose="02010600030101010101" pitchFamily="2" charset="-122"/>
              <a:cs typeface="Cordia New" panose="020B0304020202020204" pitchFamily="34" charset="-34"/>
            </a:endParaRPr>
          </a:p>
          <a:p>
            <a:endParaRPr lang="pl-PL" dirty="0"/>
          </a:p>
        </p:txBody>
      </p:sp>
    </p:spTree>
    <p:extLst>
      <p:ext uri="{BB962C8B-B14F-4D97-AF65-F5344CB8AC3E}">
        <p14:creationId xmlns:p14="http://schemas.microsoft.com/office/powerpoint/2010/main" val="69238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6088828" cy="634700"/>
          </a:xfrm>
        </p:spPr>
        <p:txBody>
          <a:bodyPr>
            <a:normAutofit/>
          </a:bodyPr>
          <a:lstStyle/>
          <a:p>
            <a:r>
              <a:rPr lang="pl-PL" sz="2800" dirty="0" smtClean="0"/>
              <a:t>U. S. </a:t>
            </a:r>
            <a:r>
              <a:rPr lang="pl-PL" sz="2800" dirty="0" err="1" smtClean="0"/>
              <a:t>military</a:t>
            </a:r>
            <a:r>
              <a:rPr lang="pl-PL" sz="2800" dirty="0" smtClean="0"/>
              <a:t> </a:t>
            </a:r>
            <a:r>
              <a:rPr lang="pl-PL" sz="2800" dirty="0" err="1" smtClean="0"/>
              <a:t>presence</a:t>
            </a:r>
            <a:r>
              <a:rPr lang="pl-PL" sz="2800" dirty="0" smtClean="0"/>
              <a:t> in the West Pacific</a:t>
            </a:r>
            <a:endParaRPr lang="pl-PL" sz="2800"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2656" y="527125"/>
            <a:ext cx="5589789" cy="6223299"/>
          </a:xfr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421474"/>
            <a:ext cx="3259567" cy="2436526"/>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2445" y="193637"/>
            <a:ext cx="4649555" cy="6664363"/>
          </a:xfrm>
          <a:prstGeom prst="rect">
            <a:avLst/>
          </a:prstGeom>
        </p:spPr>
      </p:pic>
    </p:spTree>
    <p:extLst>
      <p:ext uri="{BB962C8B-B14F-4D97-AF65-F5344CB8AC3E}">
        <p14:creationId xmlns:p14="http://schemas.microsoft.com/office/powerpoint/2010/main" val="71774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 y="0"/>
            <a:ext cx="3173506" cy="914400"/>
          </a:xfrm>
        </p:spPr>
        <p:txBody>
          <a:bodyPr>
            <a:normAutofit/>
          </a:bodyPr>
          <a:lstStyle/>
          <a:p>
            <a:r>
              <a:rPr lang="pl-PL" sz="2800" dirty="0" err="1" smtClean="0"/>
              <a:t>Military</a:t>
            </a:r>
            <a:r>
              <a:rPr lang="pl-PL" sz="2800" dirty="0" smtClean="0"/>
              <a:t> </a:t>
            </a:r>
            <a:r>
              <a:rPr lang="pl-PL" sz="2800" dirty="0" err="1" smtClean="0"/>
              <a:t>force</a:t>
            </a:r>
            <a:r>
              <a:rPr lang="pl-PL" sz="2800" dirty="0" smtClean="0"/>
              <a:t> on the </a:t>
            </a:r>
            <a:r>
              <a:rPr lang="pl-PL" sz="2800" dirty="0" err="1" smtClean="0"/>
              <a:t>Korean</a:t>
            </a:r>
            <a:r>
              <a:rPr lang="pl-PL" sz="2800" dirty="0" smtClean="0"/>
              <a:t> </a:t>
            </a:r>
            <a:r>
              <a:rPr lang="pl-PL" sz="2800" dirty="0" err="1" smtClean="0"/>
              <a:t>Peninsula</a:t>
            </a:r>
            <a:endParaRPr lang="pl-PL" sz="2800"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18794"/>
            <a:ext cx="4650991" cy="5739205"/>
          </a:xfr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078" y="0"/>
            <a:ext cx="7542922" cy="6858000"/>
          </a:xfrm>
          <a:prstGeom prst="rect">
            <a:avLst/>
          </a:prstGeom>
        </p:spPr>
      </p:pic>
    </p:spTree>
    <p:extLst>
      <p:ext uri="{BB962C8B-B14F-4D97-AF65-F5344CB8AC3E}">
        <p14:creationId xmlns:p14="http://schemas.microsoft.com/office/powerpoint/2010/main" val="691190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7-_95471553_koreas_map_624_lo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38990"/>
            <a:ext cx="5943600" cy="809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368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092" y="43032"/>
            <a:ext cx="12192000" cy="559397"/>
          </a:xfrm>
        </p:spPr>
        <p:txBody>
          <a:bodyPr>
            <a:normAutofit/>
          </a:bodyPr>
          <a:lstStyle/>
          <a:p>
            <a:pPr algn="ctr"/>
            <a:r>
              <a:rPr lang="pl-PL" sz="2800" dirty="0" smtClean="0"/>
              <a:t>U.S. </a:t>
            </a:r>
            <a:r>
              <a:rPr lang="pl-PL" sz="2800" dirty="0" err="1" smtClean="0"/>
              <a:t>bases</a:t>
            </a:r>
            <a:r>
              <a:rPr lang="pl-PL" sz="2800" dirty="0" smtClean="0"/>
              <a:t> in East Asia (</a:t>
            </a:r>
            <a:r>
              <a:rPr lang="ko-KR" altLang="en-US" sz="2400" dirty="0" smtClean="0">
                <a:latin typeface="Batang" panose="02030600000101010101" pitchFamily="18" charset="-127"/>
                <a:ea typeface="Batang" panose="02030600000101010101" pitchFamily="18" charset="-127"/>
              </a:rPr>
              <a:t>대한민국</a:t>
            </a:r>
            <a:r>
              <a:rPr lang="en-US" altLang="ko-KR" sz="2800" dirty="0" smtClean="0"/>
              <a:t>, </a:t>
            </a:r>
            <a:r>
              <a:rPr lang="ja-JP" sz="2400" dirty="0" smtClean="0">
                <a:effectLst/>
                <a:latin typeface="SimSun" panose="02010600030101010101" pitchFamily="2" charset="-122"/>
                <a:ea typeface="SimSun" panose="02010600030101010101" pitchFamily="2" charset="-122"/>
              </a:rPr>
              <a:t>沖縄本島</a:t>
            </a:r>
            <a:r>
              <a:rPr lang="pl-PL" sz="2800" dirty="0" smtClean="0"/>
              <a:t>) and West Pacific</a:t>
            </a:r>
            <a:endParaRPr lang="pl-PL" sz="2800"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06662"/>
            <a:ext cx="4351338" cy="4351338"/>
          </a:xfr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056" y="602429"/>
            <a:ext cx="7979944" cy="6255571"/>
          </a:xfrm>
          <a:prstGeom prst="rect">
            <a:avLst/>
          </a:prstGeom>
        </p:spPr>
      </p:pic>
    </p:spTree>
    <p:extLst>
      <p:ext uri="{BB962C8B-B14F-4D97-AF65-F5344CB8AC3E}">
        <p14:creationId xmlns:p14="http://schemas.microsoft.com/office/powerpoint/2010/main" val="99794957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4729</Words>
  <Application>Microsoft Office PowerPoint</Application>
  <PresentationFormat>Panoramiczny</PresentationFormat>
  <Paragraphs>117</Paragraphs>
  <Slides>42</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42</vt:i4>
      </vt:variant>
    </vt:vector>
  </HeadingPairs>
  <TitlesOfParts>
    <vt:vector size="51" baseType="lpstr">
      <vt:lpstr>Batang</vt:lpstr>
      <vt:lpstr>맑은 고딕</vt:lpstr>
      <vt:lpstr>宋体</vt:lpstr>
      <vt:lpstr>宋体</vt:lpstr>
      <vt:lpstr>Arial</vt:lpstr>
      <vt:lpstr>Calibri</vt:lpstr>
      <vt:lpstr>Calibri Light</vt:lpstr>
      <vt:lpstr>Cordia New</vt:lpstr>
      <vt:lpstr>Motyw pakietu Office</vt:lpstr>
      <vt:lpstr>2018년 북미정상회담</vt:lpstr>
      <vt:lpstr>In brief </vt:lpstr>
      <vt:lpstr>In brief</vt:lpstr>
      <vt:lpstr>Hwasŏng-15 / 화성 15호 / 火星</vt:lpstr>
      <vt:lpstr>Background </vt:lpstr>
      <vt:lpstr>U. S. military presence in the West Pacific</vt:lpstr>
      <vt:lpstr>Military force on the Korean Peninsula</vt:lpstr>
      <vt:lpstr>Prezentacja programu PowerPoint</vt:lpstr>
      <vt:lpstr>U.S. bases in East Asia (대한민국, 沖縄本島) and West Pacific</vt:lpstr>
      <vt:lpstr>U. S. army in the Indo-Pacific theater</vt:lpstr>
      <vt:lpstr>U. S. military bases in the Indo-Pacific area</vt:lpstr>
      <vt:lpstr>Background</vt:lpstr>
      <vt:lpstr>Mun Jae-in, Mike Pence, Kim Yŏ-jŏng and Kim Yŏng-nam in Phyongchang </vt:lpstr>
      <vt:lpstr>Background</vt:lpstr>
      <vt:lpstr>Chŏng Ŭi-yong with Kim Jŏng-ŭn, March 5, 2018 </vt:lpstr>
      <vt:lpstr>Kim Jŏng-ŭn with Mike Pompeo in Phyongyang, 31 / 03 / 2018</vt:lpstr>
      <vt:lpstr>Kim Jong-un's meeting with Xi Jinping</vt:lpstr>
      <vt:lpstr> Proposed conditions by North Korea </vt:lpstr>
      <vt:lpstr> April 2018 inter-Korean summit </vt:lpstr>
      <vt:lpstr> Tensions, cancelation, and reinstatement </vt:lpstr>
      <vt:lpstr>Tensions, cancelation, and reinstatement</vt:lpstr>
      <vt:lpstr>Kim Yŏng-chŏl and Mike Pompeo</vt:lpstr>
      <vt:lpstr>Letter sent to North Korean leader Kim Jong-un by US President Donald Trump informing Kim of the cancellation of the summit</vt:lpstr>
      <vt:lpstr>Kim Yŏng-chŏl delivers a personal letter from Kim to Trump, in the White House Oval Office on June 1, 2018</vt:lpstr>
      <vt:lpstr> Potential denuclearization process </vt:lpstr>
      <vt:lpstr> US–South Korea summit </vt:lpstr>
      <vt:lpstr>Mun Jae-in in Washington, May 22, 2018</vt:lpstr>
      <vt:lpstr>Dismantlement of the Punggye-ri Nuclear Test Site</vt:lpstr>
      <vt:lpstr> May 2018 inter-Korean summit </vt:lpstr>
      <vt:lpstr>Preparations for the North Korea – U. S. summit</vt:lpstr>
      <vt:lpstr>The North Korea – United States summit</vt:lpstr>
      <vt:lpstr>The Capella Hotel, Singapore</vt:lpstr>
      <vt:lpstr>Singapore, June 12, 2018 – the handshake </vt:lpstr>
      <vt:lpstr>The one-on-one meeting</vt:lpstr>
      <vt:lpstr>Expanded bilateral meeting – full delegations, 12 / 06 / 2018</vt:lpstr>
      <vt:lpstr>The Joint Statement</vt:lpstr>
      <vt:lpstr>Trump on the summit</vt:lpstr>
      <vt:lpstr>Aftermath </vt:lpstr>
      <vt:lpstr>Prezentacja programu PowerPoint</vt:lpstr>
      <vt:lpstr>State secretary Pompeo on North Korean actions</vt:lpstr>
      <vt:lpstr> Shutdown of ICBM assembly facility and destruction of missile test site </vt:lpstr>
      <vt:lpstr>North Korean deceit</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2018년 북미정상회담</dc:title>
  <dc:creator>JB</dc:creator>
  <cp:lastModifiedBy>Staff</cp:lastModifiedBy>
  <cp:revision>44</cp:revision>
  <dcterms:created xsi:type="dcterms:W3CDTF">2020-06-05T03:51:07Z</dcterms:created>
  <dcterms:modified xsi:type="dcterms:W3CDTF">2020-06-08T11:59:35Z</dcterms:modified>
</cp:coreProperties>
</file>